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9" r:id="rId2"/>
  </p:sldMasterIdLst>
  <p:notesMasterIdLst>
    <p:notesMasterId r:id="rId21"/>
  </p:notesMasterIdLst>
  <p:sldIdLst>
    <p:sldId id="256" r:id="rId3"/>
    <p:sldId id="258" r:id="rId4"/>
    <p:sldId id="284" r:id="rId5"/>
    <p:sldId id="286" r:id="rId6"/>
    <p:sldId id="285" r:id="rId7"/>
    <p:sldId id="288" r:id="rId8"/>
    <p:sldId id="269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63" r:id="rId20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E697"/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8" autoAdjust="0"/>
    <p:restoredTop sz="71303" autoAdjust="0"/>
  </p:normalViewPr>
  <p:slideViewPr>
    <p:cSldViewPr snapToGrid="0" snapToObjects="1">
      <p:cViewPr>
        <p:scale>
          <a:sx n="59" d="100"/>
          <a:sy n="59" d="100"/>
        </p:scale>
        <p:origin x="-568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4458A-5C30-4B88-B95E-18A7A1D230E6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F63B3-4206-4FD8-B10C-93E6AF903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69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F63B3-4206-4FD8-B10C-93E6AF90388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65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F63B3-4206-4FD8-B10C-93E6AF90388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65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officeplus.cn/Template/Home.shtml" TargetMode="External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127250" y="2113778"/>
            <a:ext cx="7937500" cy="2676012"/>
          </a:xfrm>
          <a:prstGeom prst="rect">
            <a:avLst/>
          </a:prstGeom>
          <a:solidFill>
            <a:schemeClr val="bg1"/>
          </a:solidFill>
          <a:ln w="1238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3702050" y="2585831"/>
            <a:ext cx="4787900" cy="5909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3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请在这里输入学校名称</a:t>
            </a:r>
          </a:p>
        </p:txBody>
      </p:sp>
      <p:sp>
        <p:nvSpPr>
          <p:cNvPr id="6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3562" y="3260648"/>
            <a:ext cx="7787448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b="1">
                <a:solidFill>
                  <a:schemeClr val="accent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dirty="0"/>
              <a:t>毕业设计答辩模板</a:t>
            </a:r>
          </a:p>
        </p:txBody>
      </p:sp>
      <p:grpSp>
        <p:nvGrpSpPr>
          <p:cNvPr id="7" name="组合 6"/>
          <p:cNvGrpSpPr/>
          <p:nvPr userDrawn="1"/>
        </p:nvGrpSpPr>
        <p:grpSpPr>
          <a:xfrm rot="3405983">
            <a:off x="7375593" y="1526379"/>
            <a:ext cx="8640015" cy="1300821"/>
            <a:chOff x="3890503" y="2733575"/>
            <a:chExt cx="5393266" cy="811998"/>
          </a:xfrm>
        </p:grpSpPr>
        <p:sp>
          <p:nvSpPr>
            <p:cNvPr id="8" name="矩形 7"/>
            <p:cNvSpPr/>
            <p:nvPr/>
          </p:nvSpPr>
          <p:spPr>
            <a:xfrm>
              <a:off x="3890503" y="2733575"/>
              <a:ext cx="5372100" cy="805648"/>
            </a:xfrm>
            <a:prstGeom prst="rect">
              <a:avLst/>
            </a:prstGeom>
            <a:noFill/>
            <a:ln w="127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890503" y="332967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07647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26245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44842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3440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820376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00635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19232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37830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56427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75025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93622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12219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30817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49414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66801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86609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705207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23804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74240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760999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79597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798194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816792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835389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53987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2584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891182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909779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928376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575025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680123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609997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853987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本占位符 4"/>
          <p:cNvSpPr>
            <a:spLocks noGrp="1"/>
          </p:cNvSpPr>
          <p:nvPr>
            <p:ph type="body" sz="quarter" idx="12" hasCustomPrompt="1"/>
          </p:nvPr>
        </p:nvSpPr>
        <p:spPr>
          <a:xfrm>
            <a:off x="3437850" y="4991239"/>
            <a:ext cx="525145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800" b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答辩人：</a:t>
            </a:r>
            <a:r>
              <a:rPr lang="en-US" altLang="zh-CN" dirty="0"/>
              <a:t>JANE DOE </a:t>
            </a:r>
            <a:r>
              <a:rPr lang="zh-CN" altLang="en-US" dirty="0"/>
              <a:t>指导老师：</a:t>
            </a:r>
            <a:r>
              <a:rPr lang="en-US" altLang="zh-CN" dirty="0"/>
              <a:t>JOHN DOE</a:t>
            </a:r>
          </a:p>
        </p:txBody>
      </p:sp>
      <p:grpSp>
        <p:nvGrpSpPr>
          <p:cNvPr id="70" name="组合 69"/>
          <p:cNvGrpSpPr/>
          <p:nvPr userDrawn="1"/>
        </p:nvGrpSpPr>
        <p:grpSpPr>
          <a:xfrm>
            <a:off x="-179456" y="841970"/>
            <a:ext cx="825628" cy="6221203"/>
            <a:chOff x="-167808" y="1020401"/>
            <a:chExt cx="825628" cy="6221203"/>
          </a:xfrm>
        </p:grpSpPr>
        <p:grpSp>
          <p:nvGrpSpPr>
            <p:cNvPr id="44" name="组合 43"/>
            <p:cNvGrpSpPr/>
            <p:nvPr userDrawn="1"/>
          </p:nvGrpSpPr>
          <p:grpSpPr>
            <a:xfrm rot="1740000">
              <a:off x="87304" y="2950503"/>
              <a:ext cx="570516" cy="4291101"/>
              <a:chOff x="3384206" y="2493094"/>
              <a:chExt cx="570516" cy="4291101"/>
            </a:xfrm>
          </p:grpSpPr>
          <p:sp>
            <p:nvSpPr>
              <p:cNvPr id="45" name="矩形 44"/>
              <p:cNvSpPr/>
              <p:nvPr userDrawn="1"/>
            </p:nvSpPr>
            <p:spPr>
              <a:xfrm>
                <a:off x="3384206" y="3139295"/>
                <a:ext cx="570516" cy="3644900"/>
              </a:xfrm>
              <a:prstGeom prst="rect">
                <a:avLst/>
              </a:prstGeom>
              <a:noFill/>
              <a:ln w="1238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 userDrawn="1"/>
            </p:nvSpPr>
            <p:spPr>
              <a:xfrm>
                <a:off x="3384206" y="4675995"/>
                <a:ext cx="570516" cy="2108200"/>
              </a:xfrm>
              <a:prstGeom prst="rect">
                <a:avLst/>
              </a:prstGeom>
              <a:solidFill>
                <a:schemeClr val="accent1"/>
              </a:solidFill>
              <a:ln w="1238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 userDrawn="1"/>
            </p:nvSpPr>
            <p:spPr>
              <a:xfrm>
                <a:off x="3384206" y="2946868"/>
                <a:ext cx="570515" cy="186077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梯形 47"/>
              <p:cNvSpPr/>
              <p:nvPr userDrawn="1"/>
            </p:nvSpPr>
            <p:spPr>
              <a:xfrm>
                <a:off x="3396526" y="2679171"/>
                <a:ext cx="545875" cy="258222"/>
              </a:xfrm>
              <a:prstGeom prst="trapezoid">
                <a:avLst/>
              </a:prstGeom>
              <a:noFill/>
              <a:ln w="1238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圆角矩形 48"/>
              <p:cNvSpPr/>
              <p:nvPr userDrawn="1"/>
            </p:nvSpPr>
            <p:spPr>
              <a:xfrm>
                <a:off x="3646538" y="2493094"/>
                <a:ext cx="44732" cy="186077"/>
              </a:xfrm>
              <a:prstGeom prst="roundRect">
                <a:avLst/>
              </a:prstGeom>
              <a:solidFill>
                <a:schemeClr val="accent1"/>
              </a:solidFill>
              <a:ln w="1238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 userDrawn="1"/>
          </p:nvGrpSpPr>
          <p:grpSpPr>
            <a:xfrm rot="1740000">
              <a:off x="-167808" y="1020401"/>
              <a:ext cx="570517" cy="4461480"/>
              <a:chOff x="1782878" y="2322715"/>
              <a:chExt cx="570517" cy="4461480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1782878" y="3139295"/>
                <a:ext cx="570516" cy="3644900"/>
              </a:xfrm>
              <a:prstGeom prst="rect">
                <a:avLst/>
              </a:prstGeom>
              <a:noFill/>
              <a:ln w="1238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等腰三角形 51"/>
              <p:cNvSpPr/>
              <p:nvPr/>
            </p:nvSpPr>
            <p:spPr>
              <a:xfrm>
                <a:off x="1782878" y="2322715"/>
                <a:ext cx="570517" cy="729891"/>
              </a:xfrm>
              <a:prstGeom prst="triangle">
                <a:avLst/>
              </a:prstGeom>
              <a:noFill/>
              <a:ln w="123825">
                <a:solidFill>
                  <a:schemeClr val="accent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>
                <a:off x="1912021" y="2367390"/>
                <a:ext cx="278623" cy="356456"/>
              </a:xfrm>
              <a:prstGeom prst="triangle">
                <a:avLst/>
              </a:prstGeom>
              <a:solidFill>
                <a:schemeClr val="accent1"/>
              </a:solidFill>
              <a:ln w="123825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979611" y="3139295"/>
                <a:ext cx="177050" cy="3644900"/>
              </a:xfrm>
              <a:prstGeom prst="rect">
                <a:avLst/>
              </a:prstGeom>
              <a:solidFill>
                <a:schemeClr val="accent1"/>
              </a:solidFill>
              <a:ln w="1238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5" name="组合 54"/>
          <p:cNvGrpSpPr/>
          <p:nvPr userDrawn="1"/>
        </p:nvGrpSpPr>
        <p:grpSpPr>
          <a:xfrm rot="4461827">
            <a:off x="259889" y="-1287952"/>
            <a:ext cx="1357619" cy="2555062"/>
            <a:chOff x="7823558" y="6439711"/>
            <a:chExt cx="1357619" cy="2899547"/>
          </a:xfrm>
        </p:grpSpPr>
        <p:sp>
          <p:nvSpPr>
            <p:cNvPr id="56" name="矩形 55"/>
            <p:cNvSpPr/>
            <p:nvPr/>
          </p:nvSpPr>
          <p:spPr>
            <a:xfrm>
              <a:off x="7823558" y="6439711"/>
              <a:ext cx="1357619" cy="344484"/>
            </a:xfrm>
            <a:prstGeom prst="rect">
              <a:avLst/>
            </a:prstGeom>
            <a:noFill/>
            <a:ln w="1238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7823558" y="6784194"/>
              <a:ext cx="1357619" cy="2210579"/>
            </a:xfrm>
            <a:prstGeom prst="rect">
              <a:avLst/>
            </a:prstGeom>
            <a:noFill/>
            <a:ln w="1238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7823558" y="8994774"/>
              <a:ext cx="1357619" cy="344484"/>
            </a:xfrm>
            <a:prstGeom prst="rect">
              <a:avLst/>
            </a:prstGeom>
            <a:noFill/>
            <a:ln w="1238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 userDrawn="1"/>
        </p:nvGrpSpPr>
        <p:grpSpPr>
          <a:xfrm rot="19864306">
            <a:off x="2762040" y="579583"/>
            <a:ext cx="1406489" cy="585690"/>
            <a:chOff x="2569945" y="2691421"/>
            <a:chExt cx="2034970" cy="847402"/>
          </a:xfrm>
        </p:grpSpPr>
        <p:sp>
          <p:nvSpPr>
            <p:cNvPr id="60" name="圆角矩形 3"/>
            <p:cNvSpPr/>
            <p:nvPr/>
          </p:nvSpPr>
          <p:spPr>
            <a:xfrm>
              <a:off x="2956168" y="2934069"/>
              <a:ext cx="973822" cy="335246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973822 w 973822"/>
                <a:gd name="connsiteY0" fmla="*/ 335246 h 335246"/>
                <a:gd name="connsiteX1" fmla="*/ 164449 w 973822"/>
                <a:gd name="connsiteY1" fmla="*/ 328897 h 335246"/>
                <a:gd name="connsiteX2" fmla="*/ 0 w 973822"/>
                <a:gd name="connsiteY2" fmla="*/ 164448 h 335246"/>
                <a:gd name="connsiteX3" fmla="*/ 0 w 973822"/>
                <a:gd name="connsiteY3" fmla="*/ 164449 h 335246"/>
                <a:gd name="connsiteX4" fmla="*/ 164449 w 973822"/>
                <a:gd name="connsiteY4" fmla="*/ 0 h 335246"/>
                <a:gd name="connsiteX5" fmla="*/ 879509 w 973822"/>
                <a:gd name="connsiteY5" fmla="*/ 1638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3822" h="335246">
                  <a:moveTo>
                    <a:pt x="973822" y="33524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879509" y="1638"/>
                  </a:ln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圆角矩形 3"/>
            <p:cNvSpPr/>
            <p:nvPr/>
          </p:nvSpPr>
          <p:spPr>
            <a:xfrm rot="10800000">
              <a:off x="2918764" y="2691423"/>
              <a:ext cx="1686151" cy="577892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975891 w 975891"/>
                <a:gd name="connsiteY0" fmla="*/ 334466 h 334466"/>
                <a:gd name="connsiteX1" fmla="*/ 164449 w 975891"/>
                <a:gd name="connsiteY1" fmla="*/ 328897 h 334466"/>
                <a:gd name="connsiteX2" fmla="*/ 0 w 975891"/>
                <a:gd name="connsiteY2" fmla="*/ 164448 h 334466"/>
                <a:gd name="connsiteX3" fmla="*/ 0 w 975891"/>
                <a:gd name="connsiteY3" fmla="*/ 164449 h 334466"/>
                <a:gd name="connsiteX4" fmla="*/ 164449 w 975891"/>
                <a:gd name="connsiteY4" fmla="*/ 0 h 334466"/>
                <a:gd name="connsiteX5" fmla="*/ 879509 w 975891"/>
                <a:gd name="connsiteY5" fmla="*/ 1638 h 33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891" h="334466">
                  <a:moveTo>
                    <a:pt x="975891" y="33446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879509" y="1638"/>
                  </a:ln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圆角矩形 3"/>
            <p:cNvSpPr/>
            <p:nvPr/>
          </p:nvSpPr>
          <p:spPr>
            <a:xfrm>
              <a:off x="2569945" y="2691421"/>
              <a:ext cx="1467248" cy="847402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498458 w 1399272"/>
                <a:gd name="connsiteY5" fmla="*/ 1638 h 328897"/>
                <a:gd name="connsiteX0" fmla="*/ 618491 w 618491"/>
                <a:gd name="connsiteY0" fmla="*/ 328896 h 328897"/>
                <a:gd name="connsiteX1" fmla="*/ 164449 w 618491"/>
                <a:gd name="connsiteY1" fmla="*/ 328897 h 328897"/>
                <a:gd name="connsiteX2" fmla="*/ 0 w 618491"/>
                <a:gd name="connsiteY2" fmla="*/ 164448 h 328897"/>
                <a:gd name="connsiteX3" fmla="*/ 0 w 618491"/>
                <a:gd name="connsiteY3" fmla="*/ 164449 h 328897"/>
                <a:gd name="connsiteX4" fmla="*/ 164449 w 618491"/>
                <a:gd name="connsiteY4" fmla="*/ 0 h 328897"/>
                <a:gd name="connsiteX5" fmla="*/ 498458 w 618491"/>
                <a:gd name="connsiteY5" fmla="*/ 1638 h 32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491" h="328897">
                  <a:moveTo>
                    <a:pt x="618491" y="32889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498458" y="1638"/>
                  </a:ln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63" name="组合 62"/>
          <p:cNvGrpSpPr/>
          <p:nvPr userDrawn="1"/>
        </p:nvGrpSpPr>
        <p:grpSpPr>
          <a:xfrm rot="1800000">
            <a:off x="10572006" y="4527773"/>
            <a:ext cx="881801" cy="1658704"/>
            <a:chOff x="4355440" y="7378700"/>
            <a:chExt cx="859138" cy="1616074"/>
          </a:xfrm>
        </p:grpSpPr>
        <p:grpSp>
          <p:nvGrpSpPr>
            <p:cNvPr id="64" name="组合 63"/>
            <p:cNvGrpSpPr/>
            <p:nvPr/>
          </p:nvGrpSpPr>
          <p:grpSpPr>
            <a:xfrm>
              <a:off x="4355440" y="7378700"/>
              <a:ext cx="859138" cy="917807"/>
              <a:chOff x="4240199" y="7378700"/>
              <a:chExt cx="974379" cy="787400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4370413" y="7378700"/>
                <a:ext cx="713950" cy="148256"/>
              </a:xfrm>
              <a:prstGeom prst="rect">
                <a:avLst/>
              </a:prstGeom>
              <a:noFill/>
              <a:ln w="889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4240199" y="8017844"/>
                <a:ext cx="974379" cy="148256"/>
              </a:xfrm>
              <a:prstGeom prst="rect">
                <a:avLst/>
              </a:prstGeom>
              <a:noFill/>
              <a:ln w="889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梯形 67"/>
              <p:cNvSpPr/>
              <p:nvPr/>
            </p:nvSpPr>
            <p:spPr>
              <a:xfrm>
                <a:off x="4495421" y="7538011"/>
                <a:ext cx="463935" cy="468778"/>
              </a:xfrm>
              <a:prstGeom prst="trapezoid">
                <a:avLst/>
              </a:prstGeom>
              <a:noFill/>
              <a:ln w="889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等腰三角形 64"/>
            <p:cNvSpPr/>
            <p:nvPr/>
          </p:nvSpPr>
          <p:spPr>
            <a:xfrm rot="10800000">
              <a:off x="4698224" y="8326824"/>
              <a:ext cx="173567" cy="667950"/>
            </a:xfrm>
            <a:prstGeom prst="triangle">
              <a:avLst/>
            </a:prstGeom>
            <a:solidFill>
              <a:schemeClr val="accent1"/>
            </a:solidFill>
            <a:ln w="63500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77" name="组合 76"/>
          <p:cNvGrpSpPr/>
          <p:nvPr userDrawn="1"/>
        </p:nvGrpSpPr>
        <p:grpSpPr>
          <a:xfrm rot="9131350">
            <a:off x="4890355" y="-13862"/>
            <a:ext cx="3905228" cy="1019181"/>
            <a:chOff x="2631524" y="3088040"/>
            <a:chExt cx="9803897" cy="2558608"/>
          </a:xfrm>
        </p:grpSpPr>
        <p:sp>
          <p:nvSpPr>
            <p:cNvPr id="78" name="圆角矩形 77"/>
            <p:cNvSpPr/>
            <p:nvPr/>
          </p:nvSpPr>
          <p:spPr>
            <a:xfrm>
              <a:off x="7423703" y="3088040"/>
              <a:ext cx="5011718" cy="2558608"/>
            </a:xfrm>
            <a:prstGeom prst="roundRect">
              <a:avLst>
                <a:gd name="adj" fmla="val 50000"/>
              </a:avLst>
            </a:prstGeom>
            <a:noFill/>
            <a:ln w="1238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圆角矩形 78"/>
            <p:cNvSpPr/>
            <p:nvPr/>
          </p:nvSpPr>
          <p:spPr>
            <a:xfrm>
              <a:off x="8137701" y="4102669"/>
              <a:ext cx="1468312" cy="52934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38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0" name="圆角矩形 79"/>
            <p:cNvSpPr/>
            <p:nvPr/>
          </p:nvSpPr>
          <p:spPr>
            <a:xfrm>
              <a:off x="8268101" y="4188252"/>
              <a:ext cx="749572" cy="358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1" name="任意多边形 80"/>
            <p:cNvSpPr/>
            <p:nvPr/>
          </p:nvSpPr>
          <p:spPr>
            <a:xfrm flipH="1" flipV="1">
              <a:off x="2631524" y="3211549"/>
              <a:ext cx="4792179" cy="1259177"/>
            </a:xfrm>
            <a:custGeom>
              <a:avLst/>
              <a:gdLst>
                <a:gd name="connsiteX0" fmla="*/ 3084211 w 3115572"/>
                <a:gd name="connsiteY0" fmla="*/ 495737 h 651570"/>
                <a:gd name="connsiteX1" fmla="*/ 3025845 w 3115572"/>
                <a:gd name="connsiteY1" fmla="*/ 495737 h 651570"/>
                <a:gd name="connsiteX2" fmla="*/ 2325454 w 3115572"/>
                <a:gd name="connsiteY2" fmla="*/ 631925 h 651570"/>
                <a:gd name="connsiteX3" fmla="*/ 1197045 w 3115572"/>
                <a:gd name="connsiteY3" fmla="*/ 9355 h 651570"/>
                <a:gd name="connsiteX4" fmla="*/ 29726 w 3115572"/>
                <a:gd name="connsiteY4" fmla="*/ 203908 h 651570"/>
                <a:gd name="connsiteX0" fmla="*/ 3084211 w 3084211"/>
                <a:gd name="connsiteY0" fmla="*/ 495737 h 651989"/>
                <a:gd name="connsiteX1" fmla="*/ 2325454 w 3084211"/>
                <a:gd name="connsiteY1" fmla="*/ 631925 h 651989"/>
                <a:gd name="connsiteX2" fmla="*/ 1197045 w 3084211"/>
                <a:gd name="connsiteY2" fmla="*/ 9355 h 651989"/>
                <a:gd name="connsiteX3" fmla="*/ 29726 w 3084211"/>
                <a:gd name="connsiteY3" fmla="*/ 203908 h 651989"/>
                <a:gd name="connsiteX0" fmla="*/ 3082843 w 3082843"/>
                <a:gd name="connsiteY0" fmla="*/ 492989 h 580453"/>
                <a:gd name="connsiteX1" fmla="*/ 1973891 w 3082843"/>
                <a:gd name="connsiteY1" fmla="*/ 551355 h 580453"/>
                <a:gd name="connsiteX2" fmla="*/ 1195677 w 3082843"/>
                <a:gd name="connsiteY2" fmla="*/ 6607 h 580453"/>
                <a:gd name="connsiteX3" fmla="*/ 28358 w 3082843"/>
                <a:gd name="connsiteY3" fmla="*/ 201160 h 580453"/>
                <a:gd name="connsiteX0" fmla="*/ 3074995 w 3074995"/>
                <a:gd name="connsiteY0" fmla="*/ 840039 h 952772"/>
                <a:gd name="connsiteX1" fmla="*/ 1966043 w 3074995"/>
                <a:gd name="connsiteY1" fmla="*/ 898405 h 952772"/>
                <a:gd name="connsiteX2" fmla="*/ 1654757 w 3074995"/>
                <a:gd name="connsiteY2" fmla="*/ 3461 h 952772"/>
                <a:gd name="connsiteX3" fmla="*/ 20510 w 3074995"/>
                <a:gd name="connsiteY3" fmla="*/ 548210 h 952772"/>
                <a:gd name="connsiteX0" fmla="*/ 2499718 w 2499718"/>
                <a:gd name="connsiteY0" fmla="*/ 1050586 h 1163319"/>
                <a:gd name="connsiteX1" fmla="*/ 1390766 w 2499718"/>
                <a:gd name="connsiteY1" fmla="*/ 1108952 h 1163319"/>
                <a:gd name="connsiteX2" fmla="*/ 1079480 w 2499718"/>
                <a:gd name="connsiteY2" fmla="*/ 214008 h 1163319"/>
                <a:gd name="connsiteX3" fmla="*/ 28893 w 2499718"/>
                <a:gd name="connsiteY3" fmla="*/ 0 h 1163319"/>
                <a:gd name="connsiteX0" fmla="*/ 2499718 w 2499718"/>
                <a:gd name="connsiteY0" fmla="*/ 1050586 h 1163319"/>
                <a:gd name="connsiteX1" fmla="*/ 1390766 w 2499718"/>
                <a:gd name="connsiteY1" fmla="*/ 1108952 h 1163319"/>
                <a:gd name="connsiteX2" fmla="*/ 1079480 w 2499718"/>
                <a:gd name="connsiteY2" fmla="*/ 214008 h 1163319"/>
                <a:gd name="connsiteX3" fmla="*/ 28893 w 2499718"/>
                <a:gd name="connsiteY3" fmla="*/ 0 h 1163319"/>
                <a:gd name="connsiteX0" fmla="*/ 2499718 w 2499718"/>
                <a:gd name="connsiteY0" fmla="*/ 1050586 h 1163319"/>
                <a:gd name="connsiteX1" fmla="*/ 1390766 w 2499718"/>
                <a:gd name="connsiteY1" fmla="*/ 1108952 h 1163319"/>
                <a:gd name="connsiteX2" fmla="*/ 1079480 w 2499718"/>
                <a:gd name="connsiteY2" fmla="*/ 214008 h 1163319"/>
                <a:gd name="connsiteX3" fmla="*/ 28893 w 2499718"/>
                <a:gd name="connsiteY3" fmla="*/ 0 h 1163319"/>
                <a:gd name="connsiteX0" fmla="*/ 1420238 w 1420238"/>
                <a:gd name="connsiteY0" fmla="*/ 836578 h 949311"/>
                <a:gd name="connsiteX1" fmla="*/ 311286 w 1420238"/>
                <a:gd name="connsiteY1" fmla="*/ 894944 h 949311"/>
                <a:gd name="connsiteX2" fmla="*/ 0 w 1420238"/>
                <a:gd name="connsiteY2" fmla="*/ 0 h 949311"/>
                <a:gd name="connsiteX0" fmla="*/ 1452625 w 1452625"/>
                <a:gd name="connsiteY0" fmla="*/ 908886 h 1021619"/>
                <a:gd name="connsiteX1" fmla="*/ 343673 w 1452625"/>
                <a:gd name="connsiteY1" fmla="*/ 967252 h 1021619"/>
                <a:gd name="connsiteX2" fmla="*/ 32387 w 1452625"/>
                <a:gd name="connsiteY2" fmla="*/ 72308 h 1021619"/>
                <a:gd name="connsiteX3" fmla="*/ 5975 w 1452625"/>
                <a:gd name="connsiteY3" fmla="*/ 52375 h 1021619"/>
                <a:gd name="connsiteX0" fmla="*/ 2175197 w 2175197"/>
                <a:gd name="connsiteY0" fmla="*/ 1124140 h 1236873"/>
                <a:gd name="connsiteX1" fmla="*/ 1066245 w 2175197"/>
                <a:gd name="connsiteY1" fmla="*/ 1182506 h 1236873"/>
                <a:gd name="connsiteX2" fmla="*/ 754959 w 2175197"/>
                <a:gd name="connsiteY2" fmla="*/ 287562 h 1236873"/>
                <a:gd name="connsiteX3" fmla="*/ 0 w 2175197"/>
                <a:gd name="connsiteY3" fmla="*/ 0 h 1236873"/>
                <a:gd name="connsiteX0" fmla="*/ 2517168 w 2517168"/>
                <a:gd name="connsiteY0" fmla="*/ 1146443 h 1259176"/>
                <a:gd name="connsiteX1" fmla="*/ 1408216 w 2517168"/>
                <a:gd name="connsiteY1" fmla="*/ 1204809 h 1259176"/>
                <a:gd name="connsiteX2" fmla="*/ 1096930 w 2517168"/>
                <a:gd name="connsiteY2" fmla="*/ 309865 h 1259176"/>
                <a:gd name="connsiteX3" fmla="*/ 0 w 2517168"/>
                <a:gd name="connsiteY3" fmla="*/ 0 h 125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7168" h="1259176">
                  <a:moveTo>
                    <a:pt x="2517168" y="1146443"/>
                  </a:moveTo>
                  <a:cubicBezTo>
                    <a:pt x="2359094" y="1174815"/>
                    <a:pt x="1644922" y="1344239"/>
                    <a:pt x="1408216" y="1204809"/>
                  </a:cubicBezTo>
                  <a:cubicBezTo>
                    <a:pt x="1171510" y="1065379"/>
                    <a:pt x="1331633" y="510666"/>
                    <a:pt x="1096930" y="309865"/>
                  </a:cubicBezTo>
                  <a:cubicBezTo>
                    <a:pt x="862227" y="109064"/>
                    <a:pt x="5502" y="4153"/>
                    <a:pt x="0" y="0"/>
                  </a:cubicBezTo>
                </a:path>
              </a:pathLst>
            </a:custGeom>
            <a:noFill/>
            <a:ln w="1238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909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333991"/>
            <a:ext cx="844039" cy="809101"/>
            <a:chOff x="5235243" y="4889058"/>
            <a:chExt cx="844039" cy="809101"/>
          </a:xfrm>
        </p:grpSpPr>
        <p:sp>
          <p:nvSpPr>
            <p:cNvPr id="5" name="任意多边形 4"/>
            <p:cNvSpPr/>
            <p:nvPr/>
          </p:nvSpPr>
          <p:spPr>
            <a:xfrm rot="5400000">
              <a:off x="5480022" y="5095523"/>
              <a:ext cx="404551" cy="793969"/>
            </a:xfrm>
            <a:custGeom>
              <a:avLst/>
              <a:gdLst>
                <a:gd name="connsiteX0" fmla="*/ 0 w 404551"/>
                <a:gd name="connsiteY0" fmla="*/ 793969 h 793969"/>
                <a:gd name="connsiteX1" fmla="*/ 0 w 404551"/>
                <a:gd name="connsiteY1" fmla="*/ 0 h 793969"/>
                <a:gd name="connsiteX2" fmla="*/ 206059 w 404551"/>
                <a:gd name="connsiteY2" fmla="*/ 0 h 793969"/>
                <a:gd name="connsiteX3" fmla="*/ 404551 w 404551"/>
                <a:gd name="connsiteY3" fmla="*/ 793969 h 79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551" h="793969">
                  <a:moveTo>
                    <a:pt x="0" y="793969"/>
                  </a:moveTo>
                  <a:lnTo>
                    <a:pt x="0" y="0"/>
                  </a:lnTo>
                  <a:lnTo>
                    <a:pt x="206059" y="0"/>
                  </a:lnTo>
                  <a:lnTo>
                    <a:pt x="404551" y="793969"/>
                  </a:lnTo>
                  <a:close/>
                </a:path>
              </a:pathLst>
            </a:custGeom>
            <a:solidFill>
              <a:schemeClr val="accent1"/>
            </a:solidFill>
            <a:ln w="111125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梯形 3"/>
            <p:cNvSpPr/>
            <p:nvPr/>
          </p:nvSpPr>
          <p:spPr>
            <a:xfrm rot="5400000">
              <a:off x="5227677" y="4896624"/>
              <a:ext cx="809101" cy="793969"/>
            </a:xfrm>
            <a:prstGeom prst="trapezoid">
              <a:avLst/>
            </a:prstGeom>
            <a:noFill/>
            <a:ln w="111125">
              <a:solidFill>
                <a:srgbClr val="25364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41400" y="495099"/>
            <a:ext cx="3742267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输入标题</a:t>
            </a:r>
          </a:p>
        </p:txBody>
      </p:sp>
      <p:grpSp>
        <p:nvGrpSpPr>
          <p:cNvPr id="6" name="组合 5"/>
          <p:cNvGrpSpPr/>
          <p:nvPr userDrawn="1"/>
        </p:nvGrpSpPr>
        <p:grpSpPr>
          <a:xfrm rot="5400000" flipH="1">
            <a:off x="8679041" y="3456085"/>
            <a:ext cx="825628" cy="6221203"/>
            <a:chOff x="-167808" y="1020401"/>
            <a:chExt cx="825628" cy="6221203"/>
          </a:xfrm>
        </p:grpSpPr>
        <p:grpSp>
          <p:nvGrpSpPr>
            <p:cNvPr id="8" name="组合 7"/>
            <p:cNvGrpSpPr/>
            <p:nvPr userDrawn="1"/>
          </p:nvGrpSpPr>
          <p:grpSpPr>
            <a:xfrm rot="1740000">
              <a:off x="87304" y="2950503"/>
              <a:ext cx="570516" cy="4291101"/>
              <a:chOff x="3384206" y="2493094"/>
              <a:chExt cx="570516" cy="4291101"/>
            </a:xfrm>
          </p:grpSpPr>
          <p:sp>
            <p:nvSpPr>
              <p:cNvPr id="14" name="矩形 13"/>
              <p:cNvSpPr/>
              <p:nvPr userDrawn="1"/>
            </p:nvSpPr>
            <p:spPr>
              <a:xfrm>
                <a:off x="3384206" y="3139295"/>
                <a:ext cx="570516" cy="3644900"/>
              </a:xfrm>
              <a:prstGeom prst="rect">
                <a:avLst/>
              </a:prstGeom>
              <a:noFill/>
              <a:ln w="1238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 userDrawn="1"/>
            </p:nvSpPr>
            <p:spPr>
              <a:xfrm>
                <a:off x="3384206" y="4675995"/>
                <a:ext cx="570516" cy="2108200"/>
              </a:xfrm>
              <a:prstGeom prst="rect">
                <a:avLst/>
              </a:prstGeom>
              <a:solidFill>
                <a:schemeClr val="accent1"/>
              </a:solidFill>
              <a:ln w="1238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矩形 15"/>
              <p:cNvSpPr/>
              <p:nvPr userDrawn="1"/>
            </p:nvSpPr>
            <p:spPr>
              <a:xfrm>
                <a:off x="3384206" y="2946868"/>
                <a:ext cx="570515" cy="186077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梯形 16"/>
              <p:cNvSpPr/>
              <p:nvPr userDrawn="1"/>
            </p:nvSpPr>
            <p:spPr>
              <a:xfrm>
                <a:off x="3396526" y="2679171"/>
                <a:ext cx="545875" cy="258222"/>
              </a:xfrm>
              <a:prstGeom prst="trapezoid">
                <a:avLst/>
              </a:prstGeom>
              <a:noFill/>
              <a:ln w="1238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 userDrawn="1"/>
            </p:nvSpPr>
            <p:spPr>
              <a:xfrm>
                <a:off x="3646538" y="2493094"/>
                <a:ext cx="44732" cy="186077"/>
              </a:xfrm>
              <a:prstGeom prst="roundRect">
                <a:avLst/>
              </a:prstGeom>
              <a:solidFill>
                <a:srgbClr val="0CE697"/>
              </a:solidFill>
              <a:ln w="1238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 rot="1740000">
              <a:off x="-167808" y="1020401"/>
              <a:ext cx="570517" cy="4461480"/>
              <a:chOff x="1782878" y="2322715"/>
              <a:chExt cx="570517" cy="446148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782878" y="3139295"/>
                <a:ext cx="570516" cy="3644900"/>
              </a:xfrm>
              <a:prstGeom prst="rect">
                <a:avLst/>
              </a:prstGeom>
              <a:noFill/>
              <a:ln w="1238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>
                <a:off x="1782878" y="2322715"/>
                <a:ext cx="570517" cy="729891"/>
              </a:xfrm>
              <a:prstGeom prst="triangle">
                <a:avLst/>
              </a:prstGeom>
              <a:noFill/>
              <a:ln w="123825">
                <a:solidFill>
                  <a:schemeClr val="accent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>
                <a:off x="1912021" y="2367390"/>
                <a:ext cx="278623" cy="356456"/>
              </a:xfrm>
              <a:prstGeom prst="triangle">
                <a:avLst/>
              </a:prstGeom>
              <a:solidFill>
                <a:schemeClr val="accent1"/>
              </a:solidFill>
              <a:ln w="123825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979611" y="3139295"/>
                <a:ext cx="177050" cy="3644900"/>
              </a:xfrm>
              <a:prstGeom prst="rect">
                <a:avLst/>
              </a:prstGeom>
              <a:solidFill>
                <a:schemeClr val="accent1"/>
              </a:solidFill>
              <a:ln w="1238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676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333991"/>
            <a:ext cx="844039" cy="809101"/>
            <a:chOff x="5235243" y="4889058"/>
            <a:chExt cx="844039" cy="809101"/>
          </a:xfrm>
        </p:grpSpPr>
        <p:sp>
          <p:nvSpPr>
            <p:cNvPr id="5" name="任意多边形 4"/>
            <p:cNvSpPr/>
            <p:nvPr/>
          </p:nvSpPr>
          <p:spPr>
            <a:xfrm rot="5400000">
              <a:off x="5480022" y="5095523"/>
              <a:ext cx="404551" cy="793969"/>
            </a:xfrm>
            <a:custGeom>
              <a:avLst/>
              <a:gdLst>
                <a:gd name="connsiteX0" fmla="*/ 0 w 404551"/>
                <a:gd name="connsiteY0" fmla="*/ 793969 h 793969"/>
                <a:gd name="connsiteX1" fmla="*/ 0 w 404551"/>
                <a:gd name="connsiteY1" fmla="*/ 0 h 793969"/>
                <a:gd name="connsiteX2" fmla="*/ 206059 w 404551"/>
                <a:gd name="connsiteY2" fmla="*/ 0 h 793969"/>
                <a:gd name="connsiteX3" fmla="*/ 404551 w 404551"/>
                <a:gd name="connsiteY3" fmla="*/ 793969 h 79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551" h="793969">
                  <a:moveTo>
                    <a:pt x="0" y="793969"/>
                  </a:moveTo>
                  <a:lnTo>
                    <a:pt x="0" y="0"/>
                  </a:lnTo>
                  <a:lnTo>
                    <a:pt x="206059" y="0"/>
                  </a:lnTo>
                  <a:lnTo>
                    <a:pt x="404551" y="793969"/>
                  </a:lnTo>
                  <a:close/>
                </a:path>
              </a:pathLst>
            </a:custGeom>
            <a:solidFill>
              <a:schemeClr val="accent1"/>
            </a:solidFill>
            <a:ln w="111125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梯形 3"/>
            <p:cNvSpPr/>
            <p:nvPr/>
          </p:nvSpPr>
          <p:spPr>
            <a:xfrm rot="5400000">
              <a:off x="5227677" y="4896624"/>
              <a:ext cx="809101" cy="793969"/>
            </a:xfrm>
            <a:prstGeom prst="trapezoid">
              <a:avLst/>
            </a:prstGeom>
            <a:noFill/>
            <a:ln w="111125">
              <a:solidFill>
                <a:srgbClr val="25364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41400" y="495099"/>
            <a:ext cx="3742267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输入标题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6891688" y="0"/>
            <a:ext cx="5300312" cy="6858000"/>
          </a:xfrm>
          <a:prstGeom prst="rect">
            <a:avLst/>
          </a:prstGeom>
          <a:solidFill>
            <a:schemeClr val="accent2"/>
          </a:solidFill>
          <a:ln w="1238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 userDrawn="1"/>
        </p:nvGrpSpPr>
        <p:grpSpPr>
          <a:xfrm>
            <a:off x="6891688" y="0"/>
            <a:ext cx="215900" cy="6872723"/>
            <a:chOff x="6891688" y="0"/>
            <a:chExt cx="393700" cy="6872723"/>
          </a:xfrm>
        </p:grpSpPr>
        <p:grpSp>
          <p:nvGrpSpPr>
            <p:cNvPr id="9" name="组合 8"/>
            <p:cNvGrpSpPr/>
            <p:nvPr userDrawn="1"/>
          </p:nvGrpSpPr>
          <p:grpSpPr>
            <a:xfrm rot="5400000">
              <a:off x="4391905" y="2499783"/>
              <a:ext cx="5393266" cy="393700"/>
              <a:chOff x="3890503" y="3151873"/>
              <a:chExt cx="5393266" cy="39370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3890503" y="332967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4076478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262452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448427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4634402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4820376" y="3151873"/>
                <a:ext cx="0" cy="39370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5006351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5192326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5378301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5564275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5750250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936225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6122199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6308174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494149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6680123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6866098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7052073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7238048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7424023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7609997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795972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7981947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8167921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8353896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539870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8725845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8911820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9097794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9283769" y="3336023"/>
                <a:ext cx="0" cy="20955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5750250" y="3151873"/>
                <a:ext cx="0" cy="39370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6680123" y="3151873"/>
                <a:ext cx="0" cy="39370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7609997" y="3151873"/>
                <a:ext cx="0" cy="39370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8539870" y="3151873"/>
                <a:ext cx="0" cy="39370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直接连接符 79"/>
            <p:cNvCxnSpPr/>
            <p:nvPr/>
          </p:nvCxnSpPr>
          <p:spPr>
            <a:xfrm rot="5400000">
              <a:off x="7002813" y="4722226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rot="5400000">
              <a:off x="6996463" y="4908201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rot="5400000">
              <a:off x="6996463" y="5094175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rot="5400000">
              <a:off x="6996463" y="5280150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rot="5400000">
              <a:off x="6996463" y="5466125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rot="5400000">
              <a:off x="7088538" y="5560024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rot="5400000">
              <a:off x="6996463" y="5838074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rot="5400000">
              <a:off x="6996463" y="6024049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rot="5400000">
              <a:off x="6996463" y="6210024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rot="5400000">
              <a:off x="6996463" y="6395998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rot="5400000">
              <a:off x="6996463" y="658197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rot="5400000">
              <a:off x="6996463" y="6767948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rot="5400000">
              <a:off x="7088538" y="6489898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629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4008038" y="525054"/>
            <a:ext cx="4175922" cy="4175922"/>
          </a:xfrm>
          <a:prstGeom prst="ellipse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3705521" y="3892681"/>
            <a:ext cx="4902877" cy="1360913"/>
            <a:chOff x="4240377" y="5569244"/>
            <a:chExt cx="4902877" cy="1360913"/>
          </a:xfrm>
        </p:grpSpPr>
        <p:sp>
          <p:nvSpPr>
            <p:cNvPr id="9" name="任意多边形 8"/>
            <p:cNvSpPr/>
            <p:nvPr userDrawn="1"/>
          </p:nvSpPr>
          <p:spPr>
            <a:xfrm rot="21060000" flipH="1" flipV="1">
              <a:off x="4240377" y="6179228"/>
              <a:ext cx="947691" cy="750929"/>
            </a:xfrm>
            <a:custGeom>
              <a:avLst/>
              <a:gdLst>
                <a:gd name="connsiteX0" fmla="*/ 0 w 1990625"/>
                <a:gd name="connsiteY0" fmla="*/ 0 h 1219200"/>
                <a:gd name="connsiteX1" fmla="*/ 1990625 w 1990625"/>
                <a:gd name="connsiteY1" fmla="*/ 0 h 1219200"/>
                <a:gd name="connsiteX2" fmla="*/ 1520792 w 1990625"/>
                <a:gd name="connsiteY2" fmla="*/ 609600 h 1219200"/>
                <a:gd name="connsiteX3" fmla="*/ 1990625 w 1990625"/>
                <a:gd name="connsiteY3" fmla="*/ 1219200 h 1219200"/>
                <a:gd name="connsiteX4" fmla="*/ 0 w 1990625"/>
                <a:gd name="connsiteY4" fmla="*/ 1219200 h 1219200"/>
                <a:gd name="connsiteX5" fmla="*/ 0 w 1990625"/>
                <a:gd name="connsiteY5" fmla="*/ 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0625" h="1219200">
                  <a:moveTo>
                    <a:pt x="0" y="0"/>
                  </a:moveTo>
                  <a:lnTo>
                    <a:pt x="1990625" y="0"/>
                  </a:lnTo>
                  <a:lnTo>
                    <a:pt x="1520792" y="609600"/>
                  </a:lnTo>
                  <a:lnTo>
                    <a:pt x="1990625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 userDrawn="1"/>
          </p:nvSpPr>
          <p:spPr>
            <a:xfrm rot="21060000">
              <a:off x="8195563" y="5597424"/>
              <a:ext cx="947691" cy="750929"/>
            </a:xfrm>
            <a:custGeom>
              <a:avLst/>
              <a:gdLst>
                <a:gd name="connsiteX0" fmla="*/ 0 w 1990625"/>
                <a:gd name="connsiteY0" fmla="*/ 0 h 1219200"/>
                <a:gd name="connsiteX1" fmla="*/ 1990625 w 1990625"/>
                <a:gd name="connsiteY1" fmla="*/ 0 h 1219200"/>
                <a:gd name="connsiteX2" fmla="*/ 1520792 w 1990625"/>
                <a:gd name="connsiteY2" fmla="*/ 609600 h 1219200"/>
                <a:gd name="connsiteX3" fmla="*/ 1990625 w 1990625"/>
                <a:gd name="connsiteY3" fmla="*/ 1219200 h 1219200"/>
                <a:gd name="connsiteX4" fmla="*/ 0 w 1990625"/>
                <a:gd name="connsiteY4" fmla="*/ 1219200 h 1219200"/>
                <a:gd name="connsiteX5" fmla="*/ 0 w 1990625"/>
                <a:gd name="connsiteY5" fmla="*/ 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0625" h="1219200">
                  <a:moveTo>
                    <a:pt x="0" y="0"/>
                  </a:moveTo>
                  <a:lnTo>
                    <a:pt x="1990625" y="0"/>
                  </a:lnTo>
                  <a:lnTo>
                    <a:pt x="1520792" y="609600"/>
                  </a:lnTo>
                  <a:lnTo>
                    <a:pt x="1990625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平行四边形 2"/>
            <p:cNvSpPr/>
            <p:nvPr userDrawn="1"/>
          </p:nvSpPr>
          <p:spPr>
            <a:xfrm rot="21076022">
              <a:off x="4684846" y="5569244"/>
              <a:ext cx="4093714" cy="850900"/>
            </a:xfrm>
            <a:prstGeom prst="parallelogram">
              <a:avLst/>
            </a:prstGeom>
            <a:solidFill>
              <a:schemeClr val="accent2"/>
            </a:solidFill>
            <a:ln w="1238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8" name="组合 137"/>
          <p:cNvGrpSpPr/>
          <p:nvPr userDrawn="1"/>
        </p:nvGrpSpPr>
        <p:grpSpPr>
          <a:xfrm>
            <a:off x="20238" y="5573197"/>
            <a:ext cx="12171762" cy="965200"/>
            <a:chOff x="20238" y="5892800"/>
            <a:chExt cx="11909334" cy="965200"/>
          </a:xfrm>
        </p:grpSpPr>
        <p:sp>
          <p:nvSpPr>
            <p:cNvPr id="133" name="等腰三角形 132"/>
            <p:cNvSpPr/>
            <p:nvPr userDrawn="1"/>
          </p:nvSpPr>
          <p:spPr>
            <a:xfrm>
              <a:off x="20238" y="5892800"/>
              <a:ext cx="3987800" cy="965200"/>
            </a:xfrm>
            <a:prstGeom prst="triangle">
              <a:avLst/>
            </a:prstGeom>
            <a:solidFill>
              <a:schemeClr val="accent2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等腰三角形 133"/>
            <p:cNvSpPr/>
            <p:nvPr userDrawn="1"/>
          </p:nvSpPr>
          <p:spPr>
            <a:xfrm>
              <a:off x="3981005" y="5892800"/>
              <a:ext cx="3987800" cy="965200"/>
            </a:xfrm>
            <a:prstGeom prst="triangle">
              <a:avLst/>
            </a:prstGeom>
            <a:solidFill>
              <a:schemeClr val="accent2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等腰三角形 134"/>
            <p:cNvSpPr/>
            <p:nvPr userDrawn="1"/>
          </p:nvSpPr>
          <p:spPr>
            <a:xfrm>
              <a:off x="7941772" y="5892800"/>
              <a:ext cx="3987800" cy="965200"/>
            </a:xfrm>
            <a:prstGeom prst="triangle">
              <a:avLst/>
            </a:prstGeom>
            <a:solidFill>
              <a:schemeClr val="accent2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9" name="矩形 138"/>
          <p:cNvSpPr/>
          <p:nvPr userDrawn="1"/>
        </p:nvSpPr>
        <p:spPr>
          <a:xfrm>
            <a:off x="0" y="6538397"/>
            <a:ext cx="12192000" cy="319603"/>
          </a:xfrm>
          <a:prstGeom prst="rect">
            <a:avLst/>
          </a:prstGeom>
          <a:solidFill>
            <a:schemeClr val="accent2"/>
          </a:solidFill>
          <a:ln w="1238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3702050" y="1733561"/>
            <a:ext cx="4787900" cy="171636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Thank You</a:t>
            </a:r>
          </a:p>
          <a:p>
            <a:pPr lvl="0"/>
            <a:r>
              <a:rPr lang="en-US" altLang="zh-CN" dirty="0"/>
              <a:t>For Watching</a:t>
            </a:r>
            <a:endParaRPr lang="zh-CN" altLang="en-US" dirty="0"/>
          </a:p>
        </p:txBody>
      </p:sp>
      <p:sp>
        <p:nvSpPr>
          <p:cNvPr id="141" name="文本占位符 4"/>
          <p:cNvSpPr>
            <a:spLocks noGrp="1"/>
          </p:cNvSpPr>
          <p:nvPr>
            <p:ph type="body" sz="quarter" idx="12" hasCustomPrompt="1"/>
          </p:nvPr>
        </p:nvSpPr>
        <p:spPr>
          <a:xfrm rot="21077348">
            <a:off x="3470274" y="4185548"/>
            <a:ext cx="525145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6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dirty="0"/>
              <a:t>答辩人：</a:t>
            </a:r>
            <a:r>
              <a:rPr lang="en-US" altLang="zh-CN" dirty="0"/>
              <a:t>JANE DOE </a:t>
            </a:r>
            <a:r>
              <a:rPr lang="zh-CN" altLang="en-US" dirty="0"/>
              <a:t>指导老师：</a:t>
            </a:r>
            <a:r>
              <a:rPr lang="en-US" altLang="zh-CN" dirty="0"/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1195263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Impact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57927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932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7729087" y="490889"/>
            <a:ext cx="2646947" cy="539014"/>
            <a:chOff x="8489483" y="490889"/>
            <a:chExt cx="2646947" cy="539014"/>
          </a:xfrm>
        </p:grpSpPr>
        <p:cxnSp>
          <p:nvCxnSpPr>
            <p:cNvPr id="4" name="直接连接符 3"/>
            <p:cNvCxnSpPr/>
            <p:nvPr userDrawn="1"/>
          </p:nvCxnSpPr>
          <p:spPr>
            <a:xfrm>
              <a:off x="8489483" y="760396"/>
              <a:ext cx="2646947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 userDrawn="1"/>
          </p:nvCxnSpPr>
          <p:spPr>
            <a:xfrm>
              <a:off x="8489483" y="490889"/>
              <a:ext cx="0" cy="53901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 userDrawn="1"/>
        </p:nvGrpSpPr>
        <p:grpSpPr>
          <a:xfrm>
            <a:off x="1808716" y="490889"/>
            <a:ext cx="2646947" cy="539014"/>
            <a:chOff x="1049154" y="490889"/>
            <a:chExt cx="2646947" cy="539014"/>
          </a:xfrm>
        </p:grpSpPr>
        <p:cxnSp>
          <p:nvCxnSpPr>
            <p:cNvPr id="3" name="直接连接符 2"/>
            <p:cNvCxnSpPr/>
            <p:nvPr userDrawn="1"/>
          </p:nvCxnSpPr>
          <p:spPr>
            <a:xfrm>
              <a:off x="1049154" y="760396"/>
              <a:ext cx="2646947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 userDrawn="1"/>
          </p:nvCxnSpPr>
          <p:spPr>
            <a:xfrm>
              <a:off x="3696101" y="490889"/>
              <a:ext cx="0" cy="53901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455662" y="490889"/>
            <a:ext cx="3273425" cy="5909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CONTENT </a:t>
            </a:r>
            <a:r>
              <a:rPr lang="zh-CN" altLang="en-US" dirty="0"/>
              <a:t>目录</a:t>
            </a:r>
          </a:p>
        </p:txBody>
      </p:sp>
      <p:grpSp>
        <p:nvGrpSpPr>
          <p:cNvPr id="33" name="组合 32"/>
          <p:cNvGrpSpPr/>
          <p:nvPr userDrawn="1"/>
        </p:nvGrpSpPr>
        <p:grpSpPr>
          <a:xfrm>
            <a:off x="-14965" y="6464300"/>
            <a:ext cx="5393266" cy="393700"/>
            <a:chOff x="3890503" y="3151873"/>
            <a:chExt cx="5393266" cy="39370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3890503" y="332967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07647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26245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44842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63440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4820376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500635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19232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537830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556427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575025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593622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12219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30817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649414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66801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686609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705207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723804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74240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760999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79597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798194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816792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835389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853987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872584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891182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909779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928376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575025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680123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7609997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853987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组合 139"/>
          <p:cNvGrpSpPr/>
          <p:nvPr userDrawn="1"/>
        </p:nvGrpSpPr>
        <p:grpSpPr>
          <a:xfrm>
            <a:off x="5006352" y="6464300"/>
            <a:ext cx="5393266" cy="393700"/>
            <a:chOff x="3890503" y="3151873"/>
            <a:chExt cx="5393266" cy="393700"/>
          </a:xfrm>
        </p:grpSpPr>
        <p:cxnSp>
          <p:nvCxnSpPr>
            <p:cNvPr id="141" name="直接连接符 140"/>
            <p:cNvCxnSpPr/>
            <p:nvPr/>
          </p:nvCxnSpPr>
          <p:spPr>
            <a:xfrm>
              <a:off x="3890503" y="332967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>
              <a:off x="407647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>
              <a:off x="426245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444842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>
              <a:off x="463440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>
              <a:off x="4820376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>
              <a:off x="500635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519232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537830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>
              <a:off x="556427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>
              <a:off x="575025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593622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>
              <a:off x="612219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630817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>
              <a:off x="649414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>
              <a:off x="66801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>
              <a:off x="686609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>
              <a:off x="705207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>
              <a:off x="723804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>
              <a:off x="74240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>
              <a:off x="760999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>
              <a:off x="779597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>
              <a:off x="798194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/>
          </p:nvCxnSpPr>
          <p:spPr>
            <a:xfrm>
              <a:off x="816792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>
              <a:off x="835389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>
              <a:off x="853987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/>
          </p:nvCxnSpPr>
          <p:spPr>
            <a:xfrm>
              <a:off x="872584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>
              <a:off x="891182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909779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>
              <a:off x="928376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>
              <a:off x="575025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>
              <a:off x="6680123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>
              <a:off x="7609997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>
              <a:off x="853987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6" name="直接连接符 175"/>
          <p:cNvCxnSpPr/>
          <p:nvPr/>
        </p:nvCxnSpPr>
        <p:spPr>
          <a:xfrm>
            <a:off x="9841693" y="664210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/>
        </p:nvCxnSpPr>
        <p:spPr>
          <a:xfrm>
            <a:off x="10027668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>
            <a:off x="10213642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>
            <a:off x="10399617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>
            <a:off x="10585592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>
            <a:off x="10771566" y="6464300"/>
            <a:ext cx="0" cy="39370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10957541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>
            <a:off x="11143516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/>
          <p:nvPr/>
        </p:nvCxnSpPr>
        <p:spPr>
          <a:xfrm>
            <a:off x="11329491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>
            <a:off x="11515465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/>
          <p:cNvCxnSpPr/>
          <p:nvPr/>
        </p:nvCxnSpPr>
        <p:spPr>
          <a:xfrm>
            <a:off x="11701440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/>
        </p:nvCxnSpPr>
        <p:spPr>
          <a:xfrm>
            <a:off x="11887415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>
          <a:xfrm>
            <a:off x="12073389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接连接符 205"/>
          <p:cNvCxnSpPr/>
          <p:nvPr/>
        </p:nvCxnSpPr>
        <p:spPr>
          <a:xfrm>
            <a:off x="11701440" y="6464300"/>
            <a:ext cx="0" cy="39370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 userDrawn="1"/>
        </p:nvCxnSpPr>
        <p:spPr>
          <a:xfrm>
            <a:off x="2073712" y="3429000"/>
            <a:ext cx="24550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2552208" y="2967436"/>
            <a:ext cx="149807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22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2483513" y="3488268"/>
            <a:ext cx="16354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cxnSp>
        <p:nvCxnSpPr>
          <p:cNvPr id="123" name="直接连接符 122"/>
          <p:cNvCxnSpPr/>
          <p:nvPr userDrawn="1"/>
        </p:nvCxnSpPr>
        <p:spPr>
          <a:xfrm>
            <a:off x="4868469" y="3429000"/>
            <a:ext cx="24550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文本占位符 8"/>
          <p:cNvSpPr>
            <a:spLocks noGrp="1"/>
          </p:cNvSpPr>
          <p:nvPr>
            <p:ph type="body" sz="quarter" idx="16" hasCustomPrompt="1"/>
          </p:nvPr>
        </p:nvSpPr>
        <p:spPr>
          <a:xfrm>
            <a:off x="5346965" y="2967436"/>
            <a:ext cx="149807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25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278270" y="3488268"/>
            <a:ext cx="16354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cxnSp>
        <p:nvCxnSpPr>
          <p:cNvPr id="126" name="直接连接符 125"/>
          <p:cNvCxnSpPr/>
          <p:nvPr userDrawn="1"/>
        </p:nvCxnSpPr>
        <p:spPr>
          <a:xfrm>
            <a:off x="7663226" y="3429000"/>
            <a:ext cx="24550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8141722" y="2967436"/>
            <a:ext cx="149807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28" name="文本占位符 8"/>
          <p:cNvSpPr>
            <a:spLocks noGrp="1"/>
          </p:cNvSpPr>
          <p:nvPr>
            <p:ph type="body" sz="quarter" idx="19" hasCustomPrompt="1"/>
          </p:nvPr>
        </p:nvSpPr>
        <p:spPr>
          <a:xfrm>
            <a:off x="8073027" y="3488268"/>
            <a:ext cx="16354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291334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7729087" y="490889"/>
            <a:ext cx="2646947" cy="539014"/>
            <a:chOff x="8489483" y="490889"/>
            <a:chExt cx="2646947" cy="539014"/>
          </a:xfrm>
        </p:grpSpPr>
        <p:cxnSp>
          <p:nvCxnSpPr>
            <p:cNvPr id="4" name="直接连接符 3"/>
            <p:cNvCxnSpPr/>
            <p:nvPr userDrawn="1"/>
          </p:nvCxnSpPr>
          <p:spPr>
            <a:xfrm>
              <a:off x="8489483" y="760396"/>
              <a:ext cx="2646947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 userDrawn="1"/>
          </p:nvCxnSpPr>
          <p:spPr>
            <a:xfrm>
              <a:off x="8489483" y="490889"/>
              <a:ext cx="0" cy="53901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 userDrawn="1"/>
        </p:nvGrpSpPr>
        <p:grpSpPr>
          <a:xfrm>
            <a:off x="1808716" y="490889"/>
            <a:ext cx="2646947" cy="539014"/>
            <a:chOff x="1049154" y="490889"/>
            <a:chExt cx="2646947" cy="539014"/>
          </a:xfrm>
        </p:grpSpPr>
        <p:cxnSp>
          <p:nvCxnSpPr>
            <p:cNvPr id="3" name="直接连接符 2"/>
            <p:cNvCxnSpPr/>
            <p:nvPr userDrawn="1"/>
          </p:nvCxnSpPr>
          <p:spPr>
            <a:xfrm>
              <a:off x="1049154" y="760396"/>
              <a:ext cx="2646947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 userDrawn="1"/>
          </p:nvCxnSpPr>
          <p:spPr>
            <a:xfrm>
              <a:off x="3696101" y="490889"/>
              <a:ext cx="0" cy="53901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455662" y="490889"/>
            <a:ext cx="3273425" cy="5909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CONTENT </a:t>
            </a:r>
            <a:r>
              <a:rPr lang="zh-CN" altLang="en-US" dirty="0"/>
              <a:t>目录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686628" y="3429000"/>
            <a:ext cx="24550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1165124" y="2967436"/>
            <a:ext cx="149807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1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1096429" y="3488268"/>
            <a:ext cx="16354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grpSp>
        <p:nvGrpSpPr>
          <p:cNvPr id="33" name="组合 32"/>
          <p:cNvGrpSpPr/>
          <p:nvPr userDrawn="1"/>
        </p:nvGrpSpPr>
        <p:grpSpPr>
          <a:xfrm>
            <a:off x="-14965" y="6464300"/>
            <a:ext cx="5393266" cy="393700"/>
            <a:chOff x="3890503" y="3151873"/>
            <a:chExt cx="5393266" cy="39370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3890503" y="332967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07647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26245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44842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63440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4820376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500635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19232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537830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556427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575025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593622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12219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30817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649414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66801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686609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705207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723804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74240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760999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79597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798194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816792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835389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853987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872584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891182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909779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928376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575025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680123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7609997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853987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组合 139"/>
          <p:cNvGrpSpPr/>
          <p:nvPr userDrawn="1"/>
        </p:nvGrpSpPr>
        <p:grpSpPr>
          <a:xfrm>
            <a:off x="5006352" y="6464300"/>
            <a:ext cx="5393266" cy="393700"/>
            <a:chOff x="3890503" y="3151873"/>
            <a:chExt cx="5393266" cy="393700"/>
          </a:xfrm>
        </p:grpSpPr>
        <p:cxnSp>
          <p:nvCxnSpPr>
            <p:cNvPr id="141" name="直接连接符 140"/>
            <p:cNvCxnSpPr/>
            <p:nvPr/>
          </p:nvCxnSpPr>
          <p:spPr>
            <a:xfrm>
              <a:off x="3890503" y="332967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>
              <a:off x="407647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>
              <a:off x="426245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444842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>
              <a:off x="463440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>
              <a:off x="4820376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>
              <a:off x="500635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519232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537830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>
              <a:off x="556427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>
              <a:off x="575025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593622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>
              <a:off x="612219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630817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>
              <a:off x="649414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>
              <a:off x="66801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>
              <a:off x="686609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>
              <a:off x="705207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>
              <a:off x="723804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>
              <a:off x="74240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>
              <a:off x="760999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>
              <a:off x="779597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>
              <a:off x="798194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/>
          </p:nvCxnSpPr>
          <p:spPr>
            <a:xfrm>
              <a:off x="816792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>
              <a:off x="835389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>
              <a:off x="853987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/>
          </p:nvCxnSpPr>
          <p:spPr>
            <a:xfrm>
              <a:off x="872584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>
              <a:off x="891182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909779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>
              <a:off x="928376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>
              <a:off x="575025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>
              <a:off x="6680123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>
              <a:off x="7609997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>
              <a:off x="853987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6" name="直接连接符 175"/>
          <p:cNvCxnSpPr/>
          <p:nvPr/>
        </p:nvCxnSpPr>
        <p:spPr>
          <a:xfrm>
            <a:off x="9841693" y="664210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/>
        </p:nvCxnSpPr>
        <p:spPr>
          <a:xfrm>
            <a:off x="10027668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>
            <a:off x="10213642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>
            <a:off x="10399617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>
            <a:off x="10585592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>
            <a:off x="10771566" y="6464300"/>
            <a:ext cx="0" cy="39370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10957541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>
            <a:off x="11143516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/>
          <p:nvPr/>
        </p:nvCxnSpPr>
        <p:spPr>
          <a:xfrm>
            <a:off x="11329491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>
            <a:off x="11515465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/>
          <p:cNvCxnSpPr/>
          <p:nvPr/>
        </p:nvCxnSpPr>
        <p:spPr>
          <a:xfrm>
            <a:off x="11701440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/>
        </p:nvCxnSpPr>
        <p:spPr>
          <a:xfrm>
            <a:off x="11887415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>
          <a:xfrm>
            <a:off x="12073389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接连接符 205"/>
          <p:cNvCxnSpPr/>
          <p:nvPr/>
        </p:nvCxnSpPr>
        <p:spPr>
          <a:xfrm>
            <a:off x="11701440" y="6464300"/>
            <a:ext cx="0" cy="39370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 userDrawn="1"/>
        </p:nvCxnSpPr>
        <p:spPr>
          <a:xfrm>
            <a:off x="3481385" y="3429000"/>
            <a:ext cx="24550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3959881" y="2967436"/>
            <a:ext cx="149807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14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3891186" y="3488268"/>
            <a:ext cx="16354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cxnSp>
        <p:nvCxnSpPr>
          <p:cNvPr id="115" name="直接连接符 114"/>
          <p:cNvCxnSpPr/>
          <p:nvPr userDrawn="1"/>
        </p:nvCxnSpPr>
        <p:spPr>
          <a:xfrm>
            <a:off x="6276142" y="3429000"/>
            <a:ext cx="24550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文本占位符 8"/>
          <p:cNvSpPr>
            <a:spLocks noGrp="1"/>
          </p:cNvSpPr>
          <p:nvPr>
            <p:ph type="body" sz="quarter" idx="16" hasCustomPrompt="1"/>
          </p:nvPr>
        </p:nvSpPr>
        <p:spPr>
          <a:xfrm>
            <a:off x="6754638" y="2967436"/>
            <a:ext cx="149807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17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6685943" y="3488268"/>
            <a:ext cx="16354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cxnSp>
        <p:nvCxnSpPr>
          <p:cNvPr id="118" name="直接连接符 117"/>
          <p:cNvCxnSpPr/>
          <p:nvPr userDrawn="1"/>
        </p:nvCxnSpPr>
        <p:spPr>
          <a:xfrm>
            <a:off x="9070899" y="3429000"/>
            <a:ext cx="24550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9549395" y="2967436"/>
            <a:ext cx="149807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20" name="文本占位符 8"/>
          <p:cNvSpPr>
            <a:spLocks noGrp="1"/>
          </p:cNvSpPr>
          <p:nvPr>
            <p:ph type="body" sz="quarter" idx="19" hasCustomPrompt="1"/>
          </p:nvPr>
        </p:nvSpPr>
        <p:spPr>
          <a:xfrm>
            <a:off x="9480700" y="3488268"/>
            <a:ext cx="16354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225819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7729087" y="490889"/>
            <a:ext cx="2646947" cy="539014"/>
            <a:chOff x="8489483" y="490889"/>
            <a:chExt cx="2646947" cy="539014"/>
          </a:xfrm>
        </p:grpSpPr>
        <p:cxnSp>
          <p:nvCxnSpPr>
            <p:cNvPr id="4" name="直接连接符 3"/>
            <p:cNvCxnSpPr/>
            <p:nvPr userDrawn="1"/>
          </p:nvCxnSpPr>
          <p:spPr>
            <a:xfrm>
              <a:off x="8489483" y="760396"/>
              <a:ext cx="2646947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 userDrawn="1"/>
          </p:nvCxnSpPr>
          <p:spPr>
            <a:xfrm>
              <a:off x="8489483" y="490889"/>
              <a:ext cx="0" cy="53901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 userDrawn="1"/>
        </p:nvGrpSpPr>
        <p:grpSpPr>
          <a:xfrm>
            <a:off x="1808716" y="490889"/>
            <a:ext cx="2646947" cy="539014"/>
            <a:chOff x="1049154" y="490889"/>
            <a:chExt cx="2646947" cy="539014"/>
          </a:xfrm>
        </p:grpSpPr>
        <p:cxnSp>
          <p:nvCxnSpPr>
            <p:cNvPr id="3" name="直接连接符 2"/>
            <p:cNvCxnSpPr/>
            <p:nvPr userDrawn="1"/>
          </p:nvCxnSpPr>
          <p:spPr>
            <a:xfrm>
              <a:off x="1049154" y="760396"/>
              <a:ext cx="2646947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 userDrawn="1"/>
          </p:nvCxnSpPr>
          <p:spPr>
            <a:xfrm>
              <a:off x="3696101" y="490889"/>
              <a:ext cx="0" cy="53901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455662" y="490889"/>
            <a:ext cx="3273425" cy="5909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CONTENT </a:t>
            </a:r>
            <a:r>
              <a:rPr lang="zh-CN" altLang="en-US" dirty="0"/>
              <a:t>目录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1693356" y="3429000"/>
            <a:ext cx="163546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3471356" y="3429000"/>
            <a:ext cx="163546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5283223" y="3429000"/>
            <a:ext cx="163546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7112022" y="3429000"/>
            <a:ext cx="163546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8890022" y="3429000"/>
            <a:ext cx="163546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1768595" y="2967436"/>
            <a:ext cx="149807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1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3356" y="3488268"/>
            <a:ext cx="16354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22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3540051" y="2967436"/>
            <a:ext cx="149807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3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5351918" y="2967436"/>
            <a:ext cx="149807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4" name="文本占位符 8"/>
          <p:cNvSpPr>
            <a:spLocks noGrp="1"/>
          </p:cNvSpPr>
          <p:nvPr>
            <p:ph type="body" sz="quarter" idx="16" hasCustomPrompt="1"/>
          </p:nvPr>
        </p:nvSpPr>
        <p:spPr>
          <a:xfrm>
            <a:off x="7180717" y="2967436"/>
            <a:ext cx="149807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5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8958717" y="2967436"/>
            <a:ext cx="149807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8" name="文本占位符 8"/>
          <p:cNvSpPr>
            <a:spLocks noGrp="1"/>
          </p:cNvSpPr>
          <p:nvPr>
            <p:ph type="body" sz="quarter" idx="19" hasCustomPrompt="1"/>
          </p:nvPr>
        </p:nvSpPr>
        <p:spPr>
          <a:xfrm>
            <a:off x="3471356" y="3488268"/>
            <a:ext cx="16354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29" name="文本占位符 8"/>
          <p:cNvSpPr>
            <a:spLocks noGrp="1"/>
          </p:cNvSpPr>
          <p:nvPr>
            <p:ph type="body" sz="quarter" idx="20" hasCustomPrompt="1"/>
          </p:nvPr>
        </p:nvSpPr>
        <p:spPr>
          <a:xfrm>
            <a:off x="5283223" y="3488268"/>
            <a:ext cx="16354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30" name="文本占位符 8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23" y="3488268"/>
            <a:ext cx="16354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31" name="文本占位符 8"/>
          <p:cNvSpPr>
            <a:spLocks noGrp="1"/>
          </p:cNvSpPr>
          <p:nvPr>
            <p:ph type="body" sz="quarter" idx="22" hasCustomPrompt="1"/>
          </p:nvPr>
        </p:nvSpPr>
        <p:spPr>
          <a:xfrm>
            <a:off x="8940823" y="3488268"/>
            <a:ext cx="16354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grpSp>
        <p:nvGrpSpPr>
          <p:cNvPr id="33" name="组合 32"/>
          <p:cNvGrpSpPr/>
          <p:nvPr userDrawn="1"/>
        </p:nvGrpSpPr>
        <p:grpSpPr>
          <a:xfrm>
            <a:off x="-14965" y="6464300"/>
            <a:ext cx="5393266" cy="393700"/>
            <a:chOff x="3890503" y="3151873"/>
            <a:chExt cx="5393266" cy="39370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3890503" y="332967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07647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26245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44842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63440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4820376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500635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19232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537830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556427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575025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593622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12219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30817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649414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66801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686609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705207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723804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74240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760999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79597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798194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816792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835389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853987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872584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891182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909779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928376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575025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680123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7609997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853987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组合 139"/>
          <p:cNvGrpSpPr/>
          <p:nvPr userDrawn="1"/>
        </p:nvGrpSpPr>
        <p:grpSpPr>
          <a:xfrm>
            <a:off x="5006352" y="6464300"/>
            <a:ext cx="5393266" cy="393700"/>
            <a:chOff x="3890503" y="3151873"/>
            <a:chExt cx="5393266" cy="393700"/>
          </a:xfrm>
        </p:grpSpPr>
        <p:cxnSp>
          <p:nvCxnSpPr>
            <p:cNvPr id="141" name="直接连接符 140"/>
            <p:cNvCxnSpPr/>
            <p:nvPr/>
          </p:nvCxnSpPr>
          <p:spPr>
            <a:xfrm>
              <a:off x="3890503" y="332967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>
              <a:off x="407647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>
              <a:off x="426245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444842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>
              <a:off x="463440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>
              <a:off x="4820376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>
              <a:off x="500635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519232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537830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>
              <a:off x="556427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>
              <a:off x="575025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593622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>
              <a:off x="612219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630817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>
              <a:off x="649414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>
              <a:off x="66801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>
              <a:off x="686609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>
              <a:off x="705207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>
              <a:off x="723804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>
              <a:off x="74240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>
              <a:off x="760999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>
              <a:off x="779597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>
              <a:off x="798194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/>
          </p:nvCxnSpPr>
          <p:spPr>
            <a:xfrm>
              <a:off x="816792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>
              <a:off x="835389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>
              <a:off x="853987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/>
          </p:nvCxnSpPr>
          <p:spPr>
            <a:xfrm>
              <a:off x="872584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>
              <a:off x="891182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909779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>
              <a:off x="928376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>
              <a:off x="575025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>
              <a:off x="6680123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>
              <a:off x="7609997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>
              <a:off x="853987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6" name="直接连接符 175"/>
          <p:cNvCxnSpPr/>
          <p:nvPr/>
        </p:nvCxnSpPr>
        <p:spPr>
          <a:xfrm>
            <a:off x="9841693" y="664210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/>
        </p:nvCxnSpPr>
        <p:spPr>
          <a:xfrm>
            <a:off x="10027668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>
            <a:off x="10213642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>
            <a:off x="10399617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>
            <a:off x="10585592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>
            <a:off x="10771566" y="6464300"/>
            <a:ext cx="0" cy="39370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10957541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>
            <a:off x="11143516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/>
          <p:nvPr/>
        </p:nvCxnSpPr>
        <p:spPr>
          <a:xfrm>
            <a:off x="11329491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>
            <a:off x="11515465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/>
          <p:cNvCxnSpPr/>
          <p:nvPr/>
        </p:nvCxnSpPr>
        <p:spPr>
          <a:xfrm>
            <a:off x="11701440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/>
        </p:nvCxnSpPr>
        <p:spPr>
          <a:xfrm>
            <a:off x="11887415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>
          <a:xfrm>
            <a:off x="12073389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接连接符 205"/>
          <p:cNvCxnSpPr/>
          <p:nvPr/>
        </p:nvCxnSpPr>
        <p:spPr>
          <a:xfrm>
            <a:off x="11701440" y="6464300"/>
            <a:ext cx="0" cy="39370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51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7729087" y="490889"/>
            <a:ext cx="2646947" cy="539014"/>
            <a:chOff x="8489483" y="490889"/>
            <a:chExt cx="2646947" cy="539014"/>
          </a:xfrm>
        </p:grpSpPr>
        <p:cxnSp>
          <p:nvCxnSpPr>
            <p:cNvPr id="4" name="直接连接符 3"/>
            <p:cNvCxnSpPr/>
            <p:nvPr userDrawn="1"/>
          </p:nvCxnSpPr>
          <p:spPr>
            <a:xfrm>
              <a:off x="8489483" y="760396"/>
              <a:ext cx="2646947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 userDrawn="1"/>
          </p:nvCxnSpPr>
          <p:spPr>
            <a:xfrm>
              <a:off x="8489483" y="490889"/>
              <a:ext cx="0" cy="53901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 userDrawn="1"/>
        </p:nvGrpSpPr>
        <p:grpSpPr>
          <a:xfrm>
            <a:off x="1808716" y="490889"/>
            <a:ext cx="2646947" cy="539014"/>
            <a:chOff x="1049154" y="490889"/>
            <a:chExt cx="2646947" cy="539014"/>
          </a:xfrm>
        </p:grpSpPr>
        <p:cxnSp>
          <p:nvCxnSpPr>
            <p:cNvPr id="3" name="直接连接符 2"/>
            <p:cNvCxnSpPr/>
            <p:nvPr userDrawn="1"/>
          </p:nvCxnSpPr>
          <p:spPr>
            <a:xfrm>
              <a:off x="1049154" y="760396"/>
              <a:ext cx="2646947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 userDrawn="1"/>
          </p:nvCxnSpPr>
          <p:spPr>
            <a:xfrm>
              <a:off x="3696101" y="490889"/>
              <a:ext cx="0" cy="53901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455662" y="490889"/>
            <a:ext cx="3273425" cy="5909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CONTENT </a:t>
            </a:r>
            <a:r>
              <a:rPr lang="zh-CN" altLang="en-US" dirty="0"/>
              <a:t>目录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780166" y="3429000"/>
            <a:ext cx="163546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2558166" y="3429000"/>
            <a:ext cx="163546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4370033" y="3429000"/>
            <a:ext cx="163546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6198832" y="3429000"/>
            <a:ext cx="163546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7976832" y="3429000"/>
            <a:ext cx="163546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9788699" y="3429000"/>
            <a:ext cx="163546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855405" y="2967436"/>
            <a:ext cx="149807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1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780166" y="3488268"/>
            <a:ext cx="16354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22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61" y="2967436"/>
            <a:ext cx="149807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3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4438728" y="2967436"/>
            <a:ext cx="149807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4" name="文本占位符 8"/>
          <p:cNvSpPr>
            <a:spLocks noGrp="1"/>
          </p:cNvSpPr>
          <p:nvPr>
            <p:ph type="body" sz="quarter" idx="16" hasCustomPrompt="1"/>
          </p:nvPr>
        </p:nvSpPr>
        <p:spPr>
          <a:xfrm>
            <a:off x="6267527" y="2967436"/>
            <a:ext cx="149807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5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8045527" y="2967436"/>
            <a:ext cx="149807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7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9857394" y="2967436"/>
            <a:ext cx="149807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8" name="文本占位符 8"/>
          <p:cNvSpPr>
            <a:spLocks noGrp="1"/>
          </p:cNvSpPr>
          <p:nvPr>
            <p:ph type="body" sz="quarter" idx="19" hasCustomPrompt="1"/>
          </p:nvPr>
        </p:nvSpPr>
        <p:spPr>
          <a:xfrm>
            <a:off x="2558166" y="3488268"/>
            <a:ext cx="16354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29" name="文本占位符 8"/>
          <p:cNvSpPr>
            <a:spLocks noGrp="1"/>
          </p:cNvSpPr>
          <p:nvPr>
            <p:ph type="body" sz="quarter" idx="20" hasCustomPrompt="1"/>
          </p:nvPr>
        </p:nvSpPr>
        <p:spPr>
          <a:xfrm>
            <a:off x="4370033" y="3488268"/>
            <a:ext cx="16354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30" name="文本占位符 8"/>
          <p:cNvSpPr>
            <a:spLocks noGrp="1"/>
          </p:cNvSpPr>
          <p:nvPr>
            <p:ph type="body" sz="quarter" idx="21" hasCustomPrompt="1"/>
          </p:nvPr>
        </p:nvSpPr>
        <p:spPr>
          <a:xfrm>
            <a:off x="6198833" y="3488268"/>
            <a:ext cx="16354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31" name="文本占位符 8"/>
          <p:cNvSpPr>
            <a:spLocks noGrp="1"/>
          </p:cNvSpPr>
          <p:nvPr>
            <p:ph type="body" sz="quarter" idx="22" hasCustomPrompt="1"/>
          </p:nvPr>
        </p:nvSpPr>
        <p:spPr>
          <a:xfrm>
            <a:off x="8027633" y="3488268"/>
            <a:ext cx="16354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32" name="文本占位符 8"/>
          <p:cNvSpPr>
            <a:spLocks noGrp="1"/>
          </p:cNvSpPr>
          <p:nvPr>
            <p:ph type="body" sz="quarter" idx="23" hasCustomPrompt="1"/>
          </p:nvPr>
        </p:nvSpPr>
        <p:spPr>
          <a:xfrm>
            <a:off x="9788699" y="3488268"/>
            <a:ext cx="16354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grpSp>
        <p:nvGrpSpPr>
          <p:cNvPr id="33" name="组合 32"/>
          <p:cNvGrpSpPr/>
          <p:nvPr userDrawn="1"/>
        </p:nvGrpSpPr>
        <p:grpSpPr>
          <a:xfrm>
            <a:off x="-14965" y="6464300"/>
            <a:ext cx="5393266" cy="393700"/>
            <a:chOff x="3890503" y="3151873"/>
            <a:chExt cx="5393266" cy="39370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3890503" y="332967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07647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26245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44842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63440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4820376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500635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19232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537830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556427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575025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593622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12219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30817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649414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66801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686609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705207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723804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74240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760999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79597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798194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816792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835389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853987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872584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891182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909779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928376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575025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680123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7609997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853987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组合 139"/>
          <p:cNvGrpSpPr/>
          <p:nvPr userDrawn="1"/>
        </p:nvGrpSpPr>
        <p:grpSpPr>
          <a:xfrm>
            <a:off x="5006352" y="6464300"/>
            <a:ext cx="5393266" cy="393700"/>
            <a:chOff x="3890503" y="3151873"/>
            <a:chExt cx="5393266" cy="393700"/>
          </a:xfrm>
        </p:grpSpPr>
        <p:cxnSp>
          <p:nvCxnSpPr>
            <p:cNvPr id="141" name="直接连接符 140"/>
            <p:cNvCxnSpPr/>
            <p:nvPr/>
          </p:nvCxnSpPr>
          <p:spPr>
            <a:xfrm>
              <a:off x="3890503" y="332967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>
              <a:off x="407647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>
              <a:off x="426245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444842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>
              <a:off x="463440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>
              <a:off x="4820376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>
              <a:off x="500635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519232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537830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>
              <a:off x="556427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>
              <a:off x="575025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593622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>
              <a:off x="612219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630817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>
              <a:off x="649414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>
              <a:off x="66801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>
              <a:off x="686609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>
              <a:off x="705207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>
              <a:off x="723804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>
              <a:off x="74240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>
              <a:off x="760999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>
              <a:off x="779597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>
              <a:off x="798194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/>
          </p:nvCxnSpPr>
          <p:spPr>
            <a:xfrm>
              <a:off x="816792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>
              <a:off x="835389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>
              <a:off x="853987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/>
          </p:nvCxnSpPr>
          <p:spPr>
            <a:xfrm>
              <a:off x="872584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>
              <a:off x="891182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909779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>
              <a:off x="928376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>
              <a:off x="575025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>
              <a:off x="6680123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>
              <a:off x="7609997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>
              <a:off x="853987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6" name="直接连接符 175"/>
          <p:cNvCxnSpPr/>
          <p:nvPr/>
        </p:nvCxnSpPr>
        <p:spPr>
          <a:xfrm>
            <a:off x="9841693" y="664210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/>
        </p:nvCxnSpPr>
        <p:spPr>
          <a:xfrm>
            <a:off x="10027668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>
            <a:off x="10213642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>
            <a:off x="10399617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>
            <a:off x="10585592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>
            <a:off x="10771566" y="6464300"/>
            <a:ext cx="0" cy="39370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10957541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>
            <a:off x="11143516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/>
          <p:nvPr/>
        </p:nvCxnSpPr>
        <p:spPr>
          <a:xfrm>
            <a:off x="11329491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>
            <a:off x="11515465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/>
          <p:cNvCxnSpPr/>
          <p:nvPr/>
        </p:nvCxnSpPr>
        <p:spPr>
          <a:xfrm>
            <a:off x="11701440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/>
        </p:nvCxnSpPr>
        <p:spPr>
          <a:xfrm>
            <a:off x="11887415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>
          <a:xfrm>
            <a:off x="12073389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接连接符 205"/>
          <p:cNvCxnSpPr/>
          <p:nvPr/>
        </p:nvCxnSpPr>
        <p:spPr>
          <a:xfrm>
            <a:off x="11701440" y="6464300"/>
            <a:ext cx="0" cy="39370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2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结尾页"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4016296" y="793964"/>
            <a:ext cx="4175922" cy="4175922"/>
          </a:xfrm>
          <a:prstGeom prst="ellipse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 rot="21540000" flipH="1" flipV="1">
            <a:off x="3546372" y="4646607"/>
            <a:ext cx="947691" cy="750929"/>
          </a:xfrm>
          <a:custGeom>
            <a:avLst/>
            <a:gdLst>
              <a:gd name="connsiteX0" fmla="*/ 0 w 1990625"/>
              <a:gd name="connsiteY0" fmla="*/ 0 h 1219200"/>
              <a:gd name="connsiteX1" fmla="*/ 1990625 w 1990625"/>
              <a:gd name="connsiteY1" fmla="*/ 0 h 1219200"/>
              <a:gd name="connsiteX2" fmla="*/ 1520792 w 1990625"/>
              <a:gd name="connsiteY2" fmla="*/ 609600 h 1219200"/>
              <a:gd name="connsiteX3" fmla="*/ 1990625 w 1990625"/>
              <a:gd name="connsiteY3" fmla="*/ 1219200 h 1219200"/>
              <a:gd name="connsiteX4" fmla="*/ 0 w 1990625"/>
              <a:gd name="connsiteY4" fmla="*/ 1219200 h 1219200"/>
              <a:gd name="connsiteX5" fmla="*/ 0 w 1990625"/>
              <a:gd name="connsiteY5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0625" h="1219200">
                <a:moveTo>
                  <a:pt x="0" y="0"/>
                </a:moveTo>
                <a:lnTo>
                  <a:pt x="1990625" y="0"/>
                </a:lnTo>
                <a:lnTo>
                  <a:pt x="1520792" y="609600"/>
                </a:lnTo>
                <a:lnTo>
                  <a:pt x="1990625" y="1219200"/>
                </a:ln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38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 rot="21540000">
            <a:off x="7544038" y="4620921"/>
            <a:ext cx="947691" cy="750929"/>
          </a:xfrm>
          <a:custGeom>
            <a:avLst/>
            <a:gdLst>
              <a:gd name="connsiteX0" fmla="*/ 0 w 1990625"/>
              <a:gd name="connsiteY0" fmla="*/ 0 h 1219200"/>
              <a:gd name="connsiteX1" fmla="*/ 1990625 w 1990625"/>
              <a:gd name="connsiteY1" fmla="*/ 0 h 1219200"/>
              <a:gd name="connsiteX2" fmla="*/ 1520792 w 1990625"/>
              <a:gd name="connsiteY2" fmla="*/ 609600 h 1219200"/>
              <a:gd name="connsiteX3" fmla="*/ 1990625 w 1990625"/>
              <a:gd name="connsiteY3" fmla="*/ 1219200 h 1219200"/>
              <a:gd name="connsiteX4" fmla="*/ 0 w 1990625"/>
              <a:gd name="connsiteY4" fmla="*/ 1219200 h 1219200"/>
              <a:gd name="connsiteX5" fmla="*/ 0 w 1990625"/>
              <a:gd name="connsiteY5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0625" h="1219200">
                <a:moveTo>
                  <a:pt x="0" y="0"/>
                </a:moveTo>
                <a:lnTo>
                  <a:pt x="1990625" y="0"/>
                </a:lnTo>
                <a:lnTo>
                  <a:pt x="1520792" y="609600"/>
                </a:lnTo>
                <a:lnTo>
                  <a:pt x="1990625" y="1219200"/>
                </a:ln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38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过程 2"/>
          <p:cNvSpPr/>
          <p:nvPr userDrawn="1"/>
        </p:nvSpPr>
        <p:spPr>
          <a:xfrm rot="21556022">
            <a:off x="4049143" y="4189088"/>
            <a:ext cx="4093714" cy="850900"/>
          </a:xfrm>
          <a:prstGeom prst="flowChartProcess">
            <a:avLst/>
          </a:prstGeom>
          <a:solidFill>
            <a:schemeClr val="accent2"/>
          </a:solidFill>
          <a:ln w="1238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矩形 138"/>
          <p:cNvSpPr/>
          <p:nvPr userDrawn="1"/>
        </p:nvSpPr>
        <p:spPr>
          <a:xfrm>
            <a:off x="0" y="6538397"/>
            <a:ext cx="12192000" cy="319603"/>
          </a:xfrm>
          <a:prstGeom prst="rect">
            <a:avLst/>
          </a:prstGeom>
          <a:solidFill>
            <a:schemeClr val="accent2"/>
          </a:solidFill>
          <a:ln w="1238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文本占位符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702050" y="2420379"/>
            <a:ext cx="4787900" cy="10064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141" name="文本占位符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478533" y="4354568"/>
            <a:ext cx="525145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</a:p>
        </p:txBody>
      </p:sp>
    </p:spTree>
    <p:extLst>
      <p:ext uri="{BB962C8B-B14F-4D97-AF65-F5344CB8AC3E}">
        <p14:creationId xmlns:p14="http://schemas.microsoft.com/office/powerpoint/2010/main" val="95031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333991"/>
            <a:ext cx="844039" cy="809101"/>
            <a:chOff x="5235243" y="4889058"/>
            <a:chExt cx="844039" cy="809101"/>
          </a:xfrm>
        </p:grpSpPr>
        <p:sp>
          <p:nvSpPr>
            <p:cNvPr id="5" name="任意多边形 4"/>
            <p:cNvSpPr/>
            <p:nvPr/>
          </p:nvSpPr>
          <p:spPr>
            <a:xfrm rot="5400000">
              <a:off x="5480022" y="5095523"/>
              <a:ext cx="404551" cy="793969"/>
            </a:xfrm>
            <a:custGeom>
              <a:avLst/>
              <a:gdLst>
                <a:gd name="connsiteX0" fmla="*/ 0 w 404551"/>
                <a:gd name="connsiteY0" fmla="*/ 793969 h 793969"/>
                <a:gd name="connsiteX1" fmla="*/ 0 w 404551"/>
                <a:gd name="connsiteY1" fmla="*/ 0 h 793969"/>
                <a:gd name="connsiteX2" fmla="*/ 206059 w 404551"/>
                <a:gd name="connsiteY2" fmla="*/ 0 h 793969"/>
                <a:gd name="connsiteX3" fmla="*/ 404551 w 404551"/>
                <a:gd name="connsiteY3" fmla="*/ 793969 h 79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551" h="793969">
                  <a:moveTo>
                    <a:pt x="0" y="793969"/>
                  </a:moveTo>
                  <a:lnTo>
                    <a:pt x="0" y="0"/>
                  </a:lnTo>
                  <a:lnTo>
                    <a:pt x="206059" y="0"/>
                  </a:lnTo>
                  <a:lnTo>
                    <a:pt x="404551" y="793969"/>
                  </a:lnTo>
                  <a:close/>
                </a:path>
              </a:pathLst>
            </a:custGeom>
            <a:solidFill>
              <a:schemeClr val="accent1"/>
            </a:solidFill>
            <a:ln w="111125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梯形 3"/>
            <p:cNvSpPr/>
            <p:nvPr/>
          </p:nvSpPr>
          <p:spPr>
            <a:xfrm rot="5400000">
              <a:off x="5227677" y="4896624"/>
              <a:ext cx="809101" cy="793969"/>
            </a:xfrm>
            <a:prstGeom prst="trapezoid">
              <a:avLst/>
            </a:prstGeom>
            <a:noFill/>
            <a:ln w="111125">
              <a:solidFill>
                <a:srgbClr val="25364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41400" y="495099"/>
            <a:ext cx="3742267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输入标题</a:t>
            </a: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14965" y="6464300"/>
            <a:ext cx="5393266" cy="393700"/>
            <a:chOff x="3890503" y="3151873"/>
            <a:chExt cx="5393266" cy="39370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3890503" y="332967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07647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26245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44842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3440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820376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00635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19232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37830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56427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75025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93622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12219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30817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49414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66801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86609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705207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23804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74240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760999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79597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798194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816792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835389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53987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2584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891182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909779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928376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575025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680123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609997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853987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 userDrawn="1"/>
        </p:nvGrpSpPr>
        <p:grpSpPr>
          <a:xfrm>
            <a:off x="5006352" y="6464300"/>
            <a:ext cx="5393266" cy="393700"/>
            <a:chOff x="3890503" y="3151873"/>
            <a:chExt cx="5393266" cy="39370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3890503" y="332967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07647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426245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444842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463440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4820376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500635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519232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537830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556427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575025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93622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612219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630817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649414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66801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686609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705207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23804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74240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760999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779597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798194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816792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835389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853987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872584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891182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909779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928376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575025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680123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609997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853987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直接连接符 77"/>
          <p:cNvCxnSpPr/>
          <p:nvPr userDrawn="1"/>
        </p:nvCxnSpPr>
        <p:spPr>
          <a:xfrm>
            <a:off x="9841693" y="664210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 userDrawn="1"/>
        </p:nvCxnSpPr>
        <p:spPr>
          <a:xfrm>
            <a:off x="10027668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 userDrawn="1"/>
        </p:nvCxnSpPr>
        <p:spPr>
          <a:xfrm>
            <a:off x="10213642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 userDrawn="1"/>
        </p:nvCxnSpPr>
        <p:spPr>
          <a:xfrm>
            <a:off x="10399617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 userDrawn="1"/>
        </p:nvCxnSpPr>
        <p:spPr>
          <a:xfrm>
            <a:off x="10585592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 userDrawn="1"/>
        </p:nvCxnSpPr>
        <p:spPr>
          <a:xfrm>
            <a:off x="10771566" y="6464300"/>
            <a:ext cx="0" cy="39370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 userDrawn="1"/>
        </p:nvCxnSpPr>
        <p:spPr>
          <a:xfrm>
            <a:off x="10957541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 userDrawn="1"/>
        </p:nvCxnSpPr>
        <p:spPr>
          <a:xfrm>
            <a:off x="11143516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 userDrawn="1"/>
        </p:nvCxnSpPr>
        <p:spPr>
          <a:xfrm>
            <a:off x="11329491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 userDrawn="1"/>
        </p:nvCxnSpPr>
        <p:spPr>
          <a:xfrm>
            <a:off x="11515465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/>
        </p:nvCxnSpPr>
        <p:spPr>
          <a:xfrm>
            <a:off x="11701440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/>
        </p:nvCxnSpPr>
        <p:spPr>
          <a:xfrm>
            <a:off x="11887415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 userDrawn="1"/>
        </p:nvCxnSpPr>
        <p:spPr>
          <a:xfrm>
            <a:off x="12073389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 userDrawn="1"/>
        </p:nvCxnSpPr>
        <p:spPr>
          <a:xfrm>
            <a:off x="11701440" y="6464300"/>
            <a:ext cx="0" cy="39370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00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333991"/>
            <a:ext cx="844039" cy="809101"/>
            <a:chOff x="5235243" y="4889058"/>
            <a:chExt cx="844039" cy="809101"/>
          </a:xfrm>
        </p:grpSpPr>
        <p:sp>
          <p:nvSpPr>
            <p:cNvPr id="5" name="任意多边形 4"/>
            <p:cNvSpPr/>
            <p:nvPr/>
          </p:nvSpPr>
          <p:spPr>
            <a:xfrm rot="5400000">
              <a:off x="5480022" y="5095523"/>
              <a:ext cx="404551" cy="793969"/>
            </a:xfrm>
            <a:custGeom>
              <a:avLst/>
              <a:gdLst>
                <a:gd name="connsiteX0" fmla="*/ 0 w 404551"/>
                <a:gd name="connsiteY0" fmla="*/ 793969 h 793969"/>
                <a:gd name="connsiteX1" fmla="*/ 0 w 404551"/>
                <a:gd name="connsiteY1" fmla="*/ 0 h 793969"/>
                <a:gd name="connsiteX2" fmla="*/ 206059 w 404551"/>
                <a:gd name="connsiteY2" fmla="*/ 0 h 793969"/>
                <a:gd name="connsiteX3" fmla="*/ 404551 w 404551"/>
                <a:gd name="connsiteY3" fmla="*/ 793969 h 79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551" h="793969">
                  <a:moveTo>
                    <a:pt x="0" y="793969"/>
                  </a:moveTo>
                  <a:lnTo>
                    <a:pt x="0" y="0"/>
                  </a:lnTo>
                  <a:lnTo>
                    <a:pt x="206059" y="0"/>
                  </a:lnTo>
                  <a:lnTo>
                    <a:pt x="404551" y="793969"/>
                  </a:lnTo>
                  <a:close/>
                </a:path>
              </a:pathLst>
            </a:custGeom>
            <a:solidFill>
              <a:schemeClr val="accent1"/>
            </a:solidFill>
            <a:ln w="111125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梯形 3"/>
            <p:cNvSpPr/>
            <p:nvPr/>
          </p:nvSpPr>
          <p:spPr>
            <a:xfrm rot="5400000">
              <a:off x="5227677" y="4896624"/>
              <a:ext cx="809101" cy="793969"/>
            </a:xfrm>
            <a:prstGeom prst="trapezoid">
              <a:avLst/>
            </a:prstGeom>
            <a:noFill/>
            <a:ln w="111125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41400" y="495099"/>
            <a:ext cx="3742267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输入标题</a:t>
            </a: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4965" y="6464300"/>
            <a:ext cx="5393266" cy="393700"/>
            <a:chOff x="3890503" y="3151873"/>
            <a:chExt cx="5393266" cy="3937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890503" y="332967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07647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26245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44842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63440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820376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00635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19232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37830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56427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75025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93622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12219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30817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49414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6801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686609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05207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723804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4240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760999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779597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98194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816792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835389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853987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72584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91182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909779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928376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575025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680123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7609997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853987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 userDrawn="1"/>
        </p:nvGrpSpPr>
        <p:grpSpPr>
          <a:xfrm>
            <a:off x="5006352" y="6464300"/>
            <a:ext cx="5393266" cy="393700"/>
            <a:chOff x="3890503" y="3151873"/>
            <a:chExt cx="5393266" cy="393700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3890503" y="332967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407647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26245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444842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463440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4820376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500635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519232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537830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556427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575025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593622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12219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630817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649414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66801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686609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05207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723804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4240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760999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779597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798194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816792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835389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853987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872584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891182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909779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928376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575025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680123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7609997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853987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直接连接符 76"/>
          <p:cNvCxnSpPr/>
          <p:nvPr userDrawn="1"/>
        </p:nvCxnSpPr>
        <p:spPr>
          <a:xfrm>
            <a:off x="9841693" y="664210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 userDrawn="1"/>
        </p:nvCxnSpPr>
        <p:spPr>
          <a:xfrm>
            <a:off x="10027668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 userDrawn="1"/>
        </p:nvCxnSpPr>
        <p:spPr>
          <a:xfrm>
            <a:off x="10213642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 userDrawn="1"/>
        </p:nvCxnSpPr>
        <p:spPr>
          <a:xfrm>
            <a:off x="10399617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 userDrawn="1"/>
        </p:nvCxnSpPr>
        <p:spPr>
          <a:xfrm>
            <a:off x="10585592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 userDrawn="1"/>
        </p:nvCxnSpPr>
        <p:spPr>
          <a:xfrm>
            <a:off x="10771566" y="6464300"/>
            <a:ext cx="0" cy="39370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 userDrawn="1"/>
        </p:nvCxnSpPr>
        <p:spPr>
          <a:xfrm>
            <a:off x="10957541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 userDrawn="1"/>
        </p:nvCxnSpPr>
        <p:spPr>
          <a:xfrm>
            <a:off x="11143516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 userDrawn="1"/>
        </p:nvCxnSpPr>
        <p:spPr>
          <a:xfrm>
            <a:off x="11329491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 userDrawn="1"/>
        </p:nvCxnSpPr>
        <p:spPr>
          <a:xfrm>
            <a:off x="11515465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 userDrawn="1"/>
        </p:nvCxnSpPr>
        <p:spPr>
          <a:xfrm>
            <a:off x="11701440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/>
        </p:nvCxnSpPr>
        <p:spPr>
          <a:xfrm>
            <a:off x="11887415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/>
        </p:nvCxnSpPr>
        <p:spPr>
          <a:xfrm>
            <a:off x="12073389" y="6648450"/>
            <a:ext cx="0" cy="20955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 userDrawn="1"/>
        </p:nvCxnSpPr>
        <p:spPr>
          <a:xfrm>
            <a:off x="11701440" y="6464300"/>
            <a:ext cx="0" cy="39370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53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333991"/>
            <a:ext cx="844039" cy="809101"/>
            <a:chOff x="5235243" y="4889058"/>
            <a:chExt cx="844039" cy="809101"/>
          </a:xfrm>
        </p:grpSpPr>
        <p:sp>
          <p:nvSpPr>
            <p:cNvPr id="5" name="任意多边形 4"/>
            <p:cNvSpPr/>
            <p:nvPr/>
          </p:nvSpPr>
          <p:spPr>
            <a:xfrm rot="5400000">
              <a:off x="5480022" y="5095523"/>
              <a:ext cx="404551" cy="793969"/>
            </a:xfrm>
            <a:custGeom>
              <a:avLst/>
              <a:gdLst>
                <a:gd name="connsiteX0" fmla="*/ 0 w 404551"/>
                <a:gd name="connsiteY0" fmla="*/ 793969 h 793969"/>
                <a:gd name="connsiteX1" fmla="*/ 0 w 404551"/>
                <a:gd name="connsiteY1" fmla="*/ 0 h 793969"/>
                <a:gd name="connsiteX2" fmla="*/ 206059 w 404551"/>
                <a:gd name="connsiteY2" fmla="*/ 0 h 793969"/>
                <a:gd name="connsiteX3" fmla="*/ 404551 w 404551"/>
                <a:gd name="connsiteY3" fmla="*/ 793969 h 79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551" h="793969">
                  <a:moveTo>
                    <a:pt x="0" y="793969"/>
                  </a:moveTo>
                  <a:lnTo>
                    <a:pt x="0" y="0"/>
                  </a:lnTo>
                  <a:lnTo>
                    <a:pt x="206059" y="0"/>
                  </a:lnTo>
                  <a:lnTo>
                    <a:pt x="404551" y="793969"/>
                  </a:lnTo>
                  <a:close/>
                </a:path>
              </a:pathLst>
            </a:custGeom>
            <a:solidFill>
              <a:schemeClr val="accent1"/>
            </a:solidFill>
            <a:ln w="111125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梯形 3"/>
            <p:cNvSpPr/>
            <p:nvPr/>
          </p:nvSpPr>
          <p:spPr>
            <a:xfrm rot="5400000">
              <a:off x="5227677" y="4896624"/>
              <a:ext cx="809101" cy="793969"/>
            </a:xfrm>
            <a:prstGeom prst="trapezoid">
              <a:avLst/>
            </a:prstGeom>
            <a:noFill/>
            <a:ln w="111125">
              <a:solidFill>
                <a:srgbClr val="25364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41400" y="495099"/>
            <a:ext cx="3742267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输入标题</a:t>
            </a:r>
          </a:p>
        </p:txBody>
      </p:sp>
      <p:grpSp>
        <p:nvGrpSpPr>
          <p:cNvPr id="49" name="组合 48"/>
          <p:cNvGrpSpPr/>
          <p:nvPr userDrawn="1"/>
        </p:nvGrpSpPr>
        <p:grpSpPr>
          <a:xfrm rot="4907534">
            <a:off x="9022688" y="3068530"/>
            <a:ext cx="5826846" cy="971002"/>
            <a:chOff x="3890503" y="2733575"/>
            <a:chExt cx="5393266" cy="811998"/>
          </a:xfrm>
        </p:grpSpPr>
        <p:sp>
          <p:nvSpPr>
            <p:cNvPr id="50" name="矩形 49"/>
            <p:cNvSpPr/>
            <p:nvPr/>
          </p:nvSpPr>
          <p:spPr>
            <a:xfrm>
              <a:off x="3890503" y="2733575"/>
              <a:ext cx="5372100" cy="805648"/>
            </a:xfrm>
            <a:prstGeom prst="rect">
              <a:avLst/>
            </a:prstGeom>
            <a:noFill/>
            <a:ln w="127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3890503" y="332967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407647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426245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44842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463440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4820376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500635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519232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537830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556427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575025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593622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612219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630817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649414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6801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686609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705207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7238048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7424023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760999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7795972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7981947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8167921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8353896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853987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8725845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8911820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9097794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9283769" y="3336023"/>
              <a:ext cx="0" cy="20955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575025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6680123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7609997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8539870" y="3151873"/>
              <a:ext cx="0" cy="39370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142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0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8" r:id="rId2"/>
    <p:sldLayoutId id="2147483689" r:id="rId3"/>
    <p:sldLayoutId id="2147483687" r:id="rId4"/>
    <p:sldLayoutId id="2147483684" r:id="rId5"/>
    <p:sldLayoutId id="2147483695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85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2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hive.lib.ntu.edu.tw/website/LIS/LIS04/swf/04_02_test.swf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702050" y="2585831"/>
            <a:ext cx="4787900" cy="600164"/>
          </a:xfrm>
        </p:spPr>
        <p:txBody>
          <a:bodyPr/>
          <a:lstStyle/>
          <a:p>
            <a:r>
              <a:rPr lang="zh-TW" altLang="en-US" dirty="0" smtClean="0"/>
              <a:t>生活中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223562" y="3260648"/>
            <a:ext cx="7787448" cy="1107996"/>
          </a:xfrm>
        </p:spPr>
        <p:txBody>
          <a:bodyPr/>
          <a:lstStyle/>
          <a:p>
            <a:r>
              <a:rPr lang="zh-TW" altLang="en-US" dirty="0" smtClean="0"/>
              <a:t>常見的參考工具書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3437850" y="4991239"/>
            <a:ext cx="5251450" cy="346249"/>
          </a:xfrm>
        </p:spPr>
        <p:txBody>
          <a:bodyPr/>
          <a:lstStyle/>
          <a:p>
            <a:r>
              <a:rPr lang="en-US" altLang="zh-CN" dirty="0" smtClean="0"/>
              <a:t>Presented by </a:t>
            </a:r>
            <a:r>
              <a:rPr lang="zh-TW" altLang="en-US" dirty="0" smtClean="0"/>
              <a:t>嘉義縣內埔國小圖書館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5847309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1400" y="495099"/>
            <a:ext cx="3742267" cy="487313"/>
          </a:xfrm>
        </p:spPr>
        <p:txBody>
          <a:bodyPr/>
          <a:lstStyle/>
          <a:p>
            <a:r>
              <a:rPr lang="en-US" altLang="zh-TW" dirty="0" smtClean="0"/>
              <a:t>4. </a:t>
            </a:r>
            <a:r>
              <a:rPr lang="zh-TW" altLang="en-US" dirty="0" smtClean="0"/>
              <a:t>傳記資料</a:t>
            </a:r>
            <a:endParaRPr lang="en-US" altLang="zh-CN" dirty="0"/>
          </a:p>
        </p:txBody>
      </p:sp>
      <p:grpSp>
        <p:nvGrpSpPr>
          <p:cNvPr id="30" name="组合 27"/>
          <p:cNvGrpSpPr/>
          <p:nvPr/>
        </p:nvGrpSpPr>
        <p:grpSpPr>
          <a:xfrm>
            <a:off x="6209189" y="1439063"/>
            <a:ext cx="5715275" cy="798680"/>
            <a:chOff x="4810137" y="1377334"/>
            <a:chExt cx="6326345" cy="798680"/>
          </a:xfrm>
        </p:grpSpPr>
        <p:sp>
          <p:nvSpPr>
            <p:cNvPr id="31" name="文本框 2"/>
            <p:cNvSpPr txBox="1"/>
            <p:nvPr/>
          </p:nvSpPr>
          <p:spPr>
            <a:xfrm>
              <a:off x="4810137" y="1400412"/>
              <a:ext cx="182614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1"/>
                  </a:solidFill>
                </a:rPr>
                <a:t>使用時機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32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17"/>
            <p:cNvSpPr txBox="1"/>
            <p:nvPr/>
          </p:nvSpPr>
          <p:spPr>
            <a:xfrm>
              <a:off x="7516996" y="1377334"/>
              <a:ext cx="3619486" cy="798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古今中外人物姓名、生卒年月、別號、家世、生平事蹟。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0" name="组合 27"/>
          <p:cNvGrpSpPr/>
          <p:nvPr/>
        </p:nvGrpSpPr>
        <p:grpSpPr>
          <a:xfrm>
            <a:off x="123251" y="1462393"/>
            <a:ext cx="6085938" cy="1158779"/>
            <a:chOff x="4595711" y="1377334"/>
            <a:chExt cx="6540771" cy="1158779"/>
          </a:xfrm>
        </p:grpSpPr>
        <p:sp>
          <p:nvSpPr>
            <p:cNvPr id="41" name="文本框 2"/>
            <p:cNvSpPr txBox="1"/>
            <p:nvPr/>
          </p:nvSpPr>
          <p:spPr>
            <a:xfrm>
              <a:off x="4595711" y="1377334"/>
              <a:ext cx="223651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1"/>
                  </a:solidFill>
                </a:rPr>
                <a:t>特質與用途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42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17"/>
            <p:cNvSpPr txBox="1"/>
            <p:nvPr/>
          </p:nvSpPr>
          <p:spPr>
            <a:xfrm>
              <a:off x="7516996" y="1377334"/>
              <a:ext cx="3619486" cy="1158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蒐集古今中外人物姓名、生卒年月、別號、生平事蹟等資料的書。</a:t>
              </a:r>
            </a:p>
          </p:txBody>
        </p:sp>
      </p:grpSp>
      <p:grpSp>
        <p:nvGrpSpPr>
          <p:cNvPr id="46" name="组合 27"/>
          <p:cNvGrpSpPr/>
          <p:nvPr/>
        </p:nvGrpSpPr>
        <p:grpSpPr>
          <a:xfrm>
            <a:off x="123252" y="3669590"/>
            <a:ext cx="6085938" cy="1158779"/>
            <a:chOff x="4195513" y="1377334"/>
            <a:chExt cx="6202984" cy="1158779"/>
          </a:xfrm>
        </p:grpSpPr>
        <p:sp>
          <p:nvSpPr>
            <p:cNvPr id="47" name="文本框 2"/>
            <p:cNvSpPr txBox="1"/>
            <p:nvPr/>
          </p:nvSpPr>
          <p:spPr>
            <a:xfrm>
              <a:off x="4195513" y="1399162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 smtClean="0">
                  <a:solidFill>
                    <a:schemeClr val="accent1"/>
                  </a:solidFill>
                </a:rPr>
                <a:t>常用工具書名稱</a:t>
              </a:r>
              <a:endParaRPr lang="zh-CN" altLang="en-US" sz="2800" dirty="0">
                <a:solidFill>
                  <a:schemeClr val="accent1"/>
                </a:solidFill>
              </a:endParaRPr>
            </a:p>
          </p:txBody>
        </p:sp>
        <p:cxnSp>
          <p:nvCxnSpPr>
            <p:cNvPr id="48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17"/>
            <p:cNvSpPr txBox="1"/>
            <p:nvPr/>
          </p:nvSpPr>
          <p:spPr>
            <a:xfrm>
              <a:off x="7516996" y="1377334"/>
              <a:ext cx="2881501" cy="1158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二十五史人名索引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、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中國人名大辭典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、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中華民國當代名人錄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pic>
        <p:nvPicPr>
          <p:cNvPr id="20" name="圖片 19" descr="傳記資料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7762" y="3250282"/>
            <a:ext cx="4213654" cy="3156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90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1400" y="495099"/>
            <a:ext cx="3742267" cy="487313"/>
          </a:xfrm>
        </p:spPr>
        <p:txBody>
          <a:bodyPr/>
          <a:lstStyle/>
          <a:p>
            <a:r>
              <a:rPr lang="en-US" altLang="zh-TW" dirty="0" smtClean="0"/>
              <a:t>5. </a:t>
            </a:r>
            <a:r>
              <a:rPr lang="zh-TW" altLang="en-US" dirty="0" smtClean="0"/>
              <a:t>地理位置</a:t>
            </a:r>
            <a:endParaRPr lang="en-US" altLang="zh-CN" dirty="0"/>
          </a:p>
        </p:txBody>
      </p:sp>
      <p:grpSp>
        <p:nvGrpSpPr>
          <p:cNvPr id="30" name="组合 27"/>
          <p:cNvGrpSpPr/>
          <p:nvPr/>
        </p:nvGrpSpPr>
        <p:grpSpPr>
          <a:xfrm>
            <a:off x="6209189" y="1439063"/>
            <a:ext cx="5715275" cy="798680"/>
            <a:chOff x="4810137" y="1377334"/>
            <a:chExt cx="6326345" cy="798680"/>
          </a:xfrm>
        </p:grpSpPr>
        <p:sp>
          <p:nvSpPr>
            <p:cNvPr id="31" name="文本框 2"/>
            <p:cNvSpPr txBox="1"/>
            <p:nvPr/>
          </p:nvSpPr>
          <p:spPr>
            <a:xfrm>
              <a:off x="4810137" y="1400412"/>
              <a:ext cx="182614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1"/>
                  </a:solidFill>
                </a:rPr>
                <a:t>使用時機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32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17"/>
            <p:cNvSpPr txBox="1"/>
            <p:nvPr/>
          </p:nvSpPr>
          <p:spPr>
            <a:xfrm>
              <a:off x="7516996" y="1377334"/>
              <a:ext cx="3619486" cy="798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某地的位置、兩地間的距離、旅遊路線。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0" name="组合 27"/>
          <p:cNvGrpSpPr/>
          <p:nvPr/>
        </p:nvGrpSpPr>
        <p:grpSpPr>
          <a:xfrm>
            <a:off x="123251" y="1462393"/>
            <a:ext cx="6085938" cy="1158779"/>
            <a:chOff x="4595711" y="1377334"/>
            <a:chExt cx="6540771" cy="1158779"/>
          </a:xfrm>
        </p:grpSpPr>
        <p:sp>
          <p:nvSpPr>
            <p:cNvPr id="41" name="文本框 2"/>
            <p:cNvSpPr txBox="1"/>
            <p:nvPr/>
          </p:nvSpPr>
          <p:spPr>
            <a:xfrm>
              <a:off x="4595711" y="1377334"/>
              <a:ext cx="223651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1"/>
                  </a:solidFill>
                </a:rPr>
                <a:t>特質與用途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42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17"/>
            <p:cNvSpPr txBox="1"/>
            <p:nvPr/>
          </p:nvSpPr>
          <p:spPr>
            <a:xfrm>
              <a:off x="7516996" y="1377334"/>
              <a:ext cx="3619486" cy="1158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記載一地或各地的地理位置、沿革歷史、人文及自然環境等資料。</a:t>
              </a:r>
            </a:p>
          </p:txBody>
        </p:sp>
      </p:grpSp>
      <p:grpSp>
        <p:nvGrpSpPr>
          <p:cNvPr id="46" name="组合 27"/>
          <p:cNvGrpSpPr/>
          <p:nvPr/>
        </p:nvGrpSpPr>
        <p:grpSpPr>
          <a:xfrm>
            <a:off x="123252" y="3669590"/>
            <a:ext cx="6085938" cy="798680"/>
            <a:chOff x="4195513" y="1377334"/>
            <a:chExt cx="6202984" cy="798680"/>
          </a:xfrm>
        </p:grpSpPr>
        <p:sp>
          <p:nvSpPr>
            <p:cNvPr id="47" name="文本框 2"/>
            <p:cNvSpPr txBox="1"/>
            <p:nvPr/>
          </p:nvSpPr>
          <p:spPr>
            <a:xfrm>
              <a:off x="4195513" y="1399162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 smtClean="0">
                  <a:solidFill>
                    <a:schemeClr val="accent1"/>
                  </a:solidFill>
                </a:rPr>
                <a:t>常用工具書名稱</a:t>
              </a:r>
              <a:endParaRPr lang="zh-CN" altLang="en-US" sz="2800" dirty="0">
                <a:solidFill>
                  <a:schemeClr val="accent1"/>
                </a:solidFill>
              </a:endParaRPr>
            </a:p>
          </p:txBody>
        </p:sp>
        <p:cxnSp>
          <p:nvCxnSpPr>
            <p:cNvPr id="48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17"/>
            <p:cNvSpPr txBox="1"/>
            <p:nvPr/>
          </p:nvSpPr>
          <p:spPr>
            <a:xfrm>
              <a:off x="7516996" y="1377334"/>
              <a:ext cx="2881501" cy="798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臺灣地名辭典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r>
                <a:rPr lang="zh-TW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、</a:t>
              </a:r>
              <a:endPara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TW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臺灣全圖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27" y="2417727"/>
            <a:ext cx="3207228" cy="435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文字方塊 18"/>
          <p:cNvSpPr txBox="1"/>
          <p:nvPr/>
        </p:nvSpPr>
        <p:spPr>
          <a:xfrm>
            <a:off x="10008555" y="6534835"/>
            <a:ext cx="20574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kumimoji="1" lang="en-US" altLang="zh-TW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Photo credit : </a:t>
            </a:r>
            <a:r>
              <a:rPr kumimoji="1" lang="zh-TW" altLang="en-US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三民網路書店</a:t>
            </a:r>
            <a:endParaRPr kumimoji="1" lang="zh-TW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3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1400" y="495099"/>
            <a:ext cx="3742267" cy="487313"/>
          </a:xfrm>
        </p:spPr>
        <p:txBody>
          <a:bodyPr/>
          <a:lstStyle/>
          <a:p>
            <a:r>
              <a:rPr lang="en-US" altLang="zh-TW" dirty="0" smtClean="0"/>
              <a:t>6. </a:t>
            </a:r>
            <a:r>
              <a:rPr lang="zh-TW" altLang="en-US" dirty="0" smtClean="0"/>
              <a:t>法規公報</a:t>
            </a:r>
            <a:endParaRPr lang="en-US" altLang="zh-CN" dirty="0"/>
          </a:p>
        </p:txBody>
      </p:sp>
      <p:grpSp>
        <p:nvGrpSpPr>
          <p:cNvPr id="30" name="组合 27"/>
          <p:cNvGrpSpPr/>
          <p:nvPr/>
        </p:nvGrpSpPr>
        <p:grpSpPr>
          <a:xfrm>
            <a:off x="6209189" y="1439063"/>
            <a:ext cx="5715275" cy="607854"/>
            <a:chOff x="4810137" y="1377334"/>
            <a:chExt cx="6326345" cy="607854"/>
          </a:xfrm>
        </p:grpSpPr>
        <p:sp>
          <p:nvSpPr>
            <p:cNvPr id="31" name="文本框 2"/>
            <p:cNvSpPr txBox="1"/>
            <p:nvPr/>
          </p:nvSpPr>
          <p:spPr>
            <a:xfrm>
              <a:off x="4810137" y="1400412"/>
              <a:ext cx="182614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1"/>
                  </a:solidFill>
                </a:rPr>
                <a:t>使用時機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32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17"/>
            <p:cNvSpPr txBox="1"/>
            <p:nvPr/>
          </p:nvSpPr>
          <p:spPr>
            <a:xfrm>
              <a:off x="7516996" y="1377334"/>
              <a:ext cx="3619486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找尋法令、條文及規章。</a:t>
              </a:r>
            </a:p>
          </p:txBody>
        </p:sp>
      </p:grpSp>
      <p:grpSp>
        <p:nvGrpSpPr>
          <p:cNvPr id="40" name="组合 27"/>
          <p:cNvGrpSpPr/>
          <p:nvPr/>
        </p:nvGrpSpPr>
        <p:grpSpPr>
          <a:xfrm>
            <a:off x="123251" y="1462393"/>
            <a:ext cx="6085938" cy="798680"/>
            <a:chOff x="4595711" y="1377334"/>
            <a:chExt cx="6540771" cy="798680"/>
          </a:xfrm>
        </p:grpSpPr>
        <p:sp>
          <p:nvSpPr>
            <p:cNvPr id="41" name="文本框 2"/>
            <p:cNvSpPr txBox="1"/>
            <p:nvPr/>
          </p:nvSpPr>
          <p:spPr>
            <a:xfrm>
              <a:off x="4595711" y="1377334"/>
              <a:ext cx="223651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1"/>
                  </a:solidFill>
                </a:rPr>
                <a:t>特質與用途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42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17"/>
            <p:cNvSpPr txBox="1"/>
            <p:nvPr/>
          </p:nvSpPr>
          <p:spPr>
            <a:xfrm>
              <a:off x="7516996" y="1377334"/>
              <a:ext cx="3619486" cy="798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各種法律與規章彙編。查尋法令、條文及規章等的內容。</a:t>
              </a:r>
            </a:p>
          </p:txBody>
        </p:sp>
      </p:grpSp>
      <p:grpSp>
        <p:nvGrpSpPr>
          <p:cNvPr id="46" name="组合 27"/>
          <p:cNvGrpSpPr/>
          <p:nvPr/>
        </p:nvGrpSpPr>
        <p:grpSpPr>
          <a:xfrm>
            <a:off x="123252" y="3669590"/>
            <a:ext cx="6085938" cy="798680"/>
            <a:chOff x="4195513" y="1377334"/>
            <a:chExt cx="6202984" cy="798680"/>
          </a:xfrm>
        </p:grpSpPr>
        <p:sp>
          <p:nvSpPr>
            <p:cNvPr id="47" name="文本框 2"/>
            <p:cNvSpPr txBox="1"/>
            <p:nvPr/>
          </p:nvSpPr>
          <p:spPr>
            <a:xfrm>
              <a:off x="4195513" y="1399162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 smtClean="0">
                  <a:solidFill>
                    <a:schemeClr val="accent1"/>
                  </a:solidFill>
                </a:rPr>
                <a:t>常用工具書名稱</a:t>
              </a:r>
              <a:endParaRPr lang="zh-CN" altLang="en-US" sz="2800" dirty="0">
                <a:solidFill>
                  <a:schemeClr val="accent1"/>
                </a:solidFill>
              </a:endParaRPr>
            </a:p>
          </p:txBody>
        </p:sp>
        <p:cxnSp>
          <p:nvCxnSpPr>
            <p:cNvPr id="48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17"/>
            <p:cNvSpPr txBox="1"/>
            <p:nvPr/>
          </p:nvSpPr>
          <p:spPr>
            <a:xfrm>
              <a:off x="7516996" y="1377334"/>
              <a:ext cx="2881501" cy="798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最新六法全書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r>
                <a:rPr lang="zh-TW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、</a:t>
              </a:r>
              <a:endPara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TW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教育部公報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pic>
        <p:nvPicPr>
          <p:cNvPr id="20" name="圖片 19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5970" y="2492896"/>
            <a:ext cx="2808312" cy="3875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3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1400" y="495099"/>
            <a:ext cx="3742267" cy="487313"/>
          </a:xfrm>
        </p:spPr>
        <p:txBody>
          <a:bodyPr/>
          <a:lstStyle/>
          <a:p>
            <a:r>
              <a:rPr lang="en-US" altLang="zh-TW" dirty="0"/>
              <a:t>7</a:t>
            </a:r>
            <a:r>
              <a:rPr lang="en-US" altLang="zh-TW" dirty="0" smtClean="0"/>
              <a:t>. </a:t>
            </a:r>
            <a:r>
              <a:rPr lang="zh-TW" altLang="en-US" dirty="0" smtClean="0"/>
              <a:t>名錄</a:t>
            </a:r>
            <a:endParaRPr lang="en-US" altLang="zh-CN" dirty="0"/>
          </a:p>
        </p:txBody>
      </p:sp>
      <p:grpSp>
        <p:nvGrpSpPr>
          <p:cNvPr id="30" name="组合 27"/>
          <p:cNvGrpSpPr/>
          <p:nvPr/>
        </p:nvGrpSpPr>
        <p:grpSpPr>
          <a:xfrm>
            <a:off x="6209189" y="1439063"/>
            <a:ext cx="5715275" cy="798680"/>
            <a:chOff x="4810137" y="1377334"/>
            <a:chExt cx="6326345" cy="798680"/>
          </a:xfrm>
        </p:grpSpPr>
        <p:sp>
          <p:nvSpPr>
            <p:cNvPr id="31" name="文本框 2"/>
            <p:cNvSpPr txBox="1"/>
            <p:nvPr/>
          </p:nvSpPr>
          <p:spPr>
            <a:xfrm>
              <a:off x="4810137" y="1400412"/>
              <a:ext cx="182614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1"/>
                  </a:solidFill>
                </a:rPr>
                <a:t>使用時機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32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17"/>
            <p:cNvSpPr txBox="1"/>
            <p:nvPr/>
          </p:nvSpPr>
          <p:spPr>
            <a:xfrm>
              <a:off x="7516996" y="1377334"/>
              <a:ext cx="3619486" cy="798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找尋機關名稱、地址、電話、組織、活動及負責人等資料。</a:t>
              </a:r>
            </a:p>
          </p:txBody>
        </p:sp>
      </p:grpSp>
      <p:grpSp>
        <p:nvGrpSpPr>
          <p:cNvPr id="40" name="组合 27"/>
          <p:cNvGrpSpPr/>
          <p:nvPr/>
        </p:nvGrpSpPr>
        <p:grpSpPr>
          <a:xfrm>
            <a:off x="123251" y="1462393"/>
            <a:ext cx="6085938" cy="1158779"/>
            <a:chOff x="4595711" y="1377334"/>
            <a:chExt cx="6540771" cy="1158779"/>
          </a:xfrm>
        </p:grpSpPr>
        <p:sp>
          <p:nvSpPr>
            <p:cNvPr id="41" name="文本框 2"/>
            <p:cNvSpPr txBox="1"/>
            <p:nvPr/>
          </p:nvSpPr>
          <p:spPr>
            <a:xfrm>
              <a:off x="4595711" y="1377334"/>
              <a:ext cx="223651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1"/>
                  </a:solidFill>
                </a:rPr>
                <a:t>特質與用途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42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17"/>
            <p:cNvSpPr txBox="1"/>
            <p:nvPr/>
          </p:nvSpPr>
          <p:spPr>
            <a:xfrm>
              <a:off x="7516996" y="1377334"/>
              <a:ext cx="3619486" cy="1158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主要內容是刊載各機關團體名稱或個人聯絡途徑及相關資料等。</a:t>
              </a:r>
            </a:p>
          </p:txBody>
        </p:sp>
      </p:grpSp>
      <p:grpSp>
        <p:nvGrpSpPr>
          <p:cNvPr id="46" name="组合 27"/>
          <p:cNvGrpSpPr/>
          <p:nvPr/>
        </p:nvGrpSpPr>
        <p:grpSpPr>
          <a:xfrm>
            <a:off x="123252" y="3669590"/>
            <a:ext cx="5602763" cy="798680"/>
            <a:chOff x="4195513" y="1377334"/>
            <a:chExt cx="6202984" cy="798680"/>
          </a:xfrm>
        </p:grpSpPr>
        <p:sp>
          <p:nvSpPr>
            <p:cNvPr id="47" name="文本框 2"/>
            <p:cNvSpPr txBox="1"/>
            <p:nvPr/>
          </p:nvSpPr>
          <p:spPr>
            <a:xfrm>
              <a:off x="4195513" y="1399162"/>
              <a:ext cx="26890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500" dirty="0" smtClean="0">
                  <a:solidFill>
                    <a:schemeClr val="accent1"/>
                  </a:solidFill>
                </a:rPr>
                <a:t>常用工具書名稱</a:t>
              </a:r>
              <a:endParaRPr lang="zh-CN" altLang="en-US" sz="2500" dirty="0">
                <a:solidFill>
                  <a:schemeClr val="accent1"/>
                </a:solidFill>
              </a:endParaRPr>
            </a:p>
          </p:txBody>
        </p:sp>
        <p:cxnSp>
          <p:nvCxnSpPr>
            <p:cNvPr id="48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17"/>
            <p:cNvSpPr txBox="1"/>
            <p:nvPr/>
          </p:nvSpPr>
          <p:spPr>
            <a:xfrm>
              <a:off x="7516996" y="1377334"/>
              <a:ext cx="2881501" cy="798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中華民國學術機構錄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、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中華民國工商名錄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pic>
        <p:nvPicPr>
          <p:cNvPr id="21" name="圖片 20" descr="名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3948" y="2770496"/>
            <a:ext cx="6498052" cy="3693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07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1400" y="495099"/>
            <a:ext cx="3742267" cy="487313"/>
          </a:xfrm>
        </p:spPr>
        <p:txBody>
          <a:bodyPr/>
          <a:lstStyle/>
          <a:p>
            <a:r>
              <a:rPr lang="en-US" altLang="zh-TW" dirty="0" smtClean="0"/>
              <a:t>8. </a:t>
            </a:r>
            <a:r>
              <a:rPr lang="zh-TW" altLang="en-US" dirty="0" smtClean="0"/>
              <a:t>統計資料</a:t>
            </a:r>
            <a:endParaRPr lang="en-US" altLang="zh-CN" dirty="0"/>
          </a:p>
        </p:txBody>
      </p:sp>
      <p:grpSp>
        <p:nvGrpSpPr>
          <p:cNvPr id="30" name="组合 27"/>
          <p:cNvGrpSpPr/>
          <p:nvPr/>
        </p:nvGrpSpPr>
        <p:grpSpPr>
          <a:xfrm>
            <a:off x="6209189" y="1439063"/>
            <a:ext cx="5715275" cy="798680"/>
            <a:chOff x="4810137" y="1377334"/>
            <a:chExt cx="6326345" cy="798680"/>
          </a:xfrm>
        </p:grpSpPr>
        <p:sp>
          <p:nvSpPr>
            <p:cNvPr id="31" name="文本框 2"/>
            <p:cNvSpPr txBox="1"/>
            <p:nvPr/>
          </p:nvSpPr>
          <p:spPr>
            <a:xfrm>
              <a:off x="4810137" y="1400412"/>
              <a:ext cx="182614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1"/>
                  </a:solidFill>
                </a:rPr>
                <a:t>使用時機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32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17"/>
            <p:cNvSpPr txBox="1"/>
            <p:nvPr/>
          </p:nvSpPr>
          <p:spPr>
            <a:xfrm>
              <a:off x="7516996" y="1377334"/>
              <a:ext cx="3619486" cy="798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TW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某地或某項時各項統計數字，如人口、升學率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0" name="组合 27"/>
          <p:cNvGrpSpPr/>
          <p:nvPr/>
        </p:nvGrpSpPr>
        <p:grpSpPr>
          <a:xfrm>
            <a:off x="123251" y="1462393"/>
            <a:ext cx="6085938" cy="584776"/>
            <a:chOff x="4595711" y="1377334"/>
            <a:chExt cx="6540771" cy="584776"/>
          </a:xfrm>
        </p:grpSpPr>
        <p:sp>
          <p:nvSpPr>
            <p:cNvPr id="41" name="文本框 2"/>
            <p:cNvSpPr txBox="1"/>
            <p:nvPr/>
          </p:nvSpPr>
          <p:spPr>
            <a:xfrm>
              <a:off x="4595711" y="1377334"/>
              <a:ext cx="223651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1"/>
                  </a:solidFill>
                </a:rPr>
                <a:t>特質與用途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42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17"/>
            <p:cNvSpPr txBox="1"/>
            <p:nvPr/>
          </p:nvSpPr>
          <p:spPr>
            <a:xfrm>
              <a:off x="7516996" y="1377334"/>
              <a:ext cx="3619486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TW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查找各種統計數據用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6" name="组合 27"/>
          <p:cNvGrpSpPr/>
          <p:nvPr/>
        </p:nvGrpSpPr>
        <p:grpSpPr>
          <a:xfrm>
            <a:off x="123252" y="3669590"/>
            <a:ext cx="5602763" cy="798680"/>
            <a:chOff x="4195513" y="1377334"/>
            <a:chExt cx="6202984" cy="798680"/>
          </a:xfrm>
        </p:grpSpPr>
        <p:sp>
          <p:nvSpPr>
            <p:cNvPr id="47" name="文本框 2"/>
            <p:cNvSpPr txBox="1"/>
            <p:nvPr/>
          </p:nvSpPr>
          <p:spPr>
            <a:xfrm>
              <a:off x="4195513" y="1399162"/>
              <a:ext cx="26890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500" dirty="0" smtClean="0">
                  <a:solidFill>
                    <a:schemeClr val="accent1"/>
                  </a:solidFill>
                </a:rPr>
                <a:t>常用工具書名稱</a:t>
              </a:r>
              <a:endParaRPr lang="zh-CN" altLang="en-US" sz="2500" dirty="0">
                <a:solidFill>
                  <a:schemeClr val="accent1"/>
                </a:solidFill>
              </a:endParaRPr>
            </a:p>
          </p:txBody>
        </p:sp>
        <p:cxnSp>
          <p:nvCxnSpPr>
            <p:cNvPr id="48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17"/>
            <p:cNvSpPr txBox="1"/>
            <p:nvPr/>
          </p:nvSpPr>
          <p:spPr>
            <a:xfrm>
              <a:off x="7516996" y="1377334"/>
              <a:ext cx="2881501" cy="798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中華民國統計提要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、 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高雄市教育概況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pic>
        <p:nvPicPr>
          <p:cNvPr id="19" name="圖片 18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6514" y="2438659"/>
            <a:ext cx="3138888" cy="441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03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1400" y="193767"/>
            <a:ext cx="3742267" cy="1152110"/>
          </a:xfrm>
        </p:spPr>
        <p:txBody>
          <a:bodyPr/>
          <a:lstStyle/>
          <a:p>
            <a:r>
              <a:rPr lang="zh-TW" altLang="en-US" sz="4800" dirty="0" smtClean="0"/>
              <a:t>複習一下</a:t>
            </a:r>
            <a:r>
              <a:rPr lang="en-US" altLang="zh-TW" dirty="0" smtClean="0"/>
              <a:t> </a:t>
            </a:r>
            <a:br>
              <a:rPr lang="en-US" altLang="zh-TW" dirty="0" smtClean="0"/>
            </a:br>
            <a:r>
              <a:rPr lang="zh-TW" altLang="en-US" dirty="0" smtClean="0"/>
              <a:t>工具書常見的</a:t>
            </a:r>
            <a:r>
              <a:rPr lang="en-US" altLang="zh-TW" dirty="0" smtClean="0"/>
              <a:t> 8 </a:t>
            </a:r>
            <a:r>
              <a:rPr lang="zh-TW" altLang="en-US" dirty="0" smtClean="0"/>
              <a:t>個種類</a:t>
            </a:r>
            <a:endParaRPr lang="zh-CN" altLang="en-US" dirty="0"/>
          </a:p>
        </p:txBody>
      </p:sp>
      <p:sp>
        <p:nvSpPr>
          <p:cNvPr id="3" name="圆角右箭头 2"/>
          <p:cNvSpPr/>
          <p:nvPr/>
        </p:nvSpPr>
        <p:spPr>
          <a:xfrm rot="16200000" flipH="1" flipV="1">
            <a:off x="4678215" y="-1221870"/>
            <a:ext cx="1512123" cy="10866968"/>
          </a:xfrm>
          <a:prstGeom prst="bentArrow">
            <a:avLst>
              <a:gd name="adj1" fmla="val 25820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" name="圆角右箭头 3"/>
          <p:cNvSpPr/>
          <p:nvPr/>
        </p:nvSpPr>
        <p:spPr>
          <a:xfrm rot="5400000" flipH="1">
            <a:off x="3977710" y="-1627160"/>
            <a:ext cx="1512123" cy="9465963"/>
          </a:xfrm>
          <a:prstGeom prst="bentArrow">
            <a:avLst>
              <a:gd name="adj1" fmla="val 2582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" name="圆角右箭头 4"/>
          <p:cNvSpPr/>
          <p:nvPr/>
        </p:nvSpPr>
        <p:spPr>
          <a:xfrm rot="16200000" flipH="1" flipV="1">
            <a:off x="3502665" y="-88598"/>
            <a:ext cx="1512123" cy="8552936"/>
          </a:xfrm>
          <a:prstGeom prst="bentArrow">
            <a:avLst>
              <a:gd name="adj1" fmla="val 25820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6" name="圆角右箭头 5"/>
          <p:cNvSpPr/>
          <p:nvPr/>
        </p:nvSpPr>
        <p:spPr>
          <a:xfrm rot="5400000" flipH="1">
            <a:off x="2894225" y="-585953"/>
            <a:ext cx="1512123" cy="7336061"/>
          </a:xfrm>
          <a:prstGeom prst="bentArrow">
            <a:avLst>
              <a:gd name="adj1" fmla="val 2582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7" name="圆角右箭头 6"/>
          <p:cNvSpPr/>
          <p:nvPr/>
        </p:nvSpPr>
        <p:spPr>
          <a:xfrm rot="16200000" flipH="1" flipV="1">
            <a:off x="2379819" y="1052787"/>
            <a:ext cx="1512123" cy="6270171"/>
          </a:xfrm>
          <a:prstGeom prst="bentArrow">
            <a:avLst>
              <a:gd name="adj1" fmla="val 25820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8" name="圆角右箭头 7"/>
          <p:cNvSpPr/>
          <p:nvPr/>
        </p:nvSpPr>
        <p:spPr>
          <a:xfrm rot="5400000" flipH="1">
            <a:off x="1933771" y="393041"/>
            <a:ext cx="1512123" cy="5378079"/>
          </a:xfrm>
          <a:prstGeom prst="bentArrow">
            <a:avLst>
              <a:gd name="adj1" fmla="val 2582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9" name="圆角右箭头 8"/>
          <p:cNvSpPr/>
          <p:nvPr/>
        </p:nvSpPr>
        <p:spPr>
          <a:xfrm rot="16200000" flipH="1" flipV="1">
            <a:off x="1192286" y="2240320"/>
            <a:ext cx="1512123" cy="3895107"/>
          </a:xfrm>
          <a:prstGeom prst="bentArrow">
            <a:avLst>
              <a:gd name="adj1" fmla="val 25820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0" name="圆角右箭头 9"/>
          <p:cNvSpPr/>
          <p:nvPr/>
        </p:nvSpPr>
        <p:spPr>
          <a:xfrm rot="5400000" flipH="1">
            <a:off x="915194" y="1411619"/>
            <a:ext cx="1512123" cy="3340927"/>
          </a:xfrm>
          <a:prstGeom prst="bentArrow">
            <a:avLst>
              <a:gd name="adj1" fmla="val 2582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98361" y="1600402"/>
            <a:ext cx="110799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09585"/>
            <a:r>
              <a:rPr kumimoji="1" lang="zh-TW" altLang="en-US" sz="3600" dirty="0" smtClean="0">
                <a:solidFill>
                  <a:schemeClr val="accent1">
                    <a:lumMod val="75000"/>
                  </a:schemeClr>
                </a:solidFill>
              </a:rPr>
              <a:t>字典</a:t>
            </a:r>
            <a:endParaRPr kumimoji="1"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412180" y="5020176"/>
            <a:ext cx="20313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09585"/>
            <a:r>
              <a:rPr kumimoji="1" lang="zh-TW" altLang="en-US" sz="3600" dirty="0" smtClean="0">
                <a:solidFill>
                  <a:schemeClr val="accent2"/>
                </a:solidFill>
              </a:rPr>
              <a:t>地理資料</a:t>
            </a:r>
            <a:endParaRPr kumimoji="1" lang="zh-CN" altLang="en-US" sz="3600" dirty="0">
              <a:solidFill>
                <a:schemeClr val="accent2"/>
              </a:solidFill>
            </a:endParaRPr>
          </a:p>
        </p:txBody>
      </p:sp>
      <p:sp>
        <p:nvSpPr>
          <p:cNvPr id="57" name="文本框 11"/>
          <p:cNvSpPr txBox="1"/>
          <p:nvPr/>
        </p:nvSpPr>
        <p:spPr>
          <a:xfrm>
            <a:off x="4270876" y="1600402"/>
            <a:ext cx="20313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09585"/>
            <a:r>
              <a:rPr kumimoji="1" lang="zh-TW" altLang="en-US" sz="3600" dirty="0" smtClean="0">
                <a:solidFill>
                  <a:schemeClr val="accent1">
                    <a:lumMod val="75000"/>
                  </a:schemeClr>
                </a:solidFill>
              </a:rPr>
              <a:t>百科全書</a:t>
            </a:r>
            <a:endParaRPr kumimoji="1"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文本框 11"/>
          <p:cNvSpPr txBox="1"/>
          <p:nvPr/>
        </p:nvSpPr>
        <p:spPr>
          <a:xfrm>
            <a:off x="6549102" y="1612983"/>
            <a:ext cx="110799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09585"/>
            <a:r>
              <a:rPr kumimoji="1" lang="zh-TW" altLang="en-US" sz="3600" dirty="0" smtClean="0">
                <a:solidFill>
                  <a:schemeClr val="accent1">
                    <a:lumMod val="75000"/>
                  </a:schemeClr>
                </a:solidFill>
              </a:rPr>
              <a:t>年鑑</a:t>
            </a:r>
            <a:endParaRPr kumimoji="1"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文本框 11"/>
          <p:cNvSpPr txBox="1"/>
          <p:nvPr/>
        </p:nvSpPr>
        <p:spPr>
          <a:xfrm>
            <a:off x="8064802" y="1612983"/>
            <a:ext cx="20313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09585"/>
            <a:r>
              <a:rPr kumimoji="1" lang="zh-TW" altLang="en-US" sz="3600" dirty="0" smtClean="0">
                <a:solidFill>
                  <a:schemeClr val="accent1">
                    <a:lumMod val="75000"/>
                  </a:schemeClr>
                </a:solidFill>
              </a:rPr>
              <a:t>傳記資料</a:t>
            </a:r>
            <a:endParaRPr kumimoji="1"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文本框 44"/>
          <p:cNvSpPr txBox="1"/>
          <p:nvPr/>
        </p:nvSpPr>
        <p:spPr>
          <a:xfrm>
            <a:off x="4783667" y="5041583"/>
            <a:ext cx="20313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09585"/>
            <a:r>
              <a:rPr kumimoji="1" lang="zh-TW" altLang="en-US" sz="3600" dirty="0" smtClean="0">
                <a:solidFill>
                  <a:schemeClr val="accent2"/>
                </a:solidFill>
              </a:rPr>
              <a:t>法規公報</a:t>
            </a:r>
            <a:endParaRPr kumimoji="1" lang="zh-CN" altLang="en-US" sz="3600" dirty="0">
              <a:solidFill>
                <a:schemeClr val="accent2"/>
              </a:solidFill>
            </a:endParaRPr>
          </a:p>
        </p:txBody>
      </p:sp>
      <p:sp>
        <p:nvSpPr>
          <p:cNvPr id="61" name="文本框 44"/>
          <p:cNvSpPr txBox="1"/>
          <p:nvPr/>
        </p:nvSpPr>
        <p:spPr>
          <a:xfrm>
            <a:off x="7603137" y="5020176"/>
            <a:ext cx="110799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09585"/>
            <a:r>
              <a:rPr kumimoji="1" lang="zh-TW" altLang="en-US" sz="3600" dirty="0" smtClean="0">
                <a:solidFill>
                  <a:schemeClr val="accent2"/>
                </a:solidFill>
              </a:rPr>
              <a:t>名錄</a:t>
            </a:r>
            <a:endParaRPr kumimoji="1" lang="zh-CN" altLang="en-US" sz="3600" dirty="0">
              <a:solidFill>
                <a:schemeClr val="accent2"/>
              </a:solidFill>
            </a:endParaRPr>
          </a:p>
        </p:txBody>
      </p:sp>
      <p:sp>
        <p:nvSpPr>
          <p:cNvPr id="62" name="文本框 44"/>
          <p:cNvSpPr txBox="1"/>
          <p:nvPr/>
        </p:nvSpPr>
        <p:spPr>
          <a:xfrm>
            <a:off x="9457052" y="5041583"/>
            <a:ext cx="20313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09585"/>
            <a:r>
              <a:rPr kumimoji="1" lang="zh-TW" altLang="en-US" sz="3600" dirty="0" smtClean="0">
                <a:solidFill>
                  <a:schemeClr val="accent2"/>
                </a:solidFill>
              </a:rPr>
              <a:t>統計資料</a:t>
            </a:r>
            <a:endParaRPr kumimoji="1" lang="zh-CN" alt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4455662" y="490889"/>
            <a:ext cx="3273425" cy="571951"/>
          </a:xfrm>
        </p:spPr>
        <p:txBody>
          <a:bodyPr/>
          <a:lstStyle/>
          <a:p>
            <a:r>
              <a:rPr kumimoji="1" lang="zh-TW" altLang="en-US" sz="3400" dirty="0" smtClean="0"/>
              <a:t>內埔國小圖書館</a:t>
            </a:r>
            <a:endParaRPr kumimoji="1" lang="en-US" altLang="zh-TW" sz="3400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6"/>
          </p:nvPr>
        </p:nvSpPr>
        <p:spPr>
          <a:xfrm>
            <a:off x="1665657" y="5972858"/>
            <a:ext cx="3565251" cy="986937"/>
          </a:xfrm>
        </p:spPr>
        <p:txBody>
          <a:bodyPr/>
          <a:lstStyle/>
          <a:p>
            <a:r>
              <a:rPr kumimoji="1" lang="zh-TW" altLang="en-US" sz="3200" b="1" dirty="0" smtClean="0"/>
              <a:t>大不列顛百科全書</a:t>
            </a:r>
            <a:endParaRPr kumimoji="1" lang="zh-TW" altLang="en-US" sz="3200" b="1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8"/>
          </p:nvPr>
        </p:nvSpPr>
        <p:spPr>
          <a:xfrm>
            <a:off x="8210416" y="5972858"/>
            <a:ext cx="2272927" cy="543739"/>
          </a:xfrm>
        </p:spPr>
        <p:txBody>
          <a:bodyPr/>
          <a:lstStyle/>
          <a:p>
            <a:r>
              <a:rPr kumimoji="1" lang="zh-TW" altLang="en-US" sz="3200" dirty="0" smtClean="0"/>
              <a:t>各類字辭典</a:t>
            </a:r>
            <a:endParaRPr kumimoji="1" lang="zh-TW" altLang="en-US" sz="3200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9" name="圖片 8" descr="17554830_10208906584361227_1489227380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4" y="1936398"/>
            <a:ext cx="5278270" cy="3953204"/>
          </a:xfrm>
          <a:prstGeom prst="rect">
            <a:avLst/>
          </a:prstGeom>
        </p:spPr>
      </p:pic>
      <p:pic>
        <p:nvPicPr>
          <p:cNvPr id="10" name="圖片 9" descr="17577800_10208906584401228_1341204153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93" y="1936398"/>
            <a:ext cx="5282964" cy="3956719"/>
          </a:xfrm>
          <a:prstGeom prst="rect">
            <a:avLst/>
          </a:prstGeom>
        </p:spPr>
      </p:pic>
      <p:sp>
        <p:nvSpPr>
          <p:cNvPr id="11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583221" y="1062840"/>
            <a:ext cx="4863985" cy="1210588"/>
          </a:xfrm>
        </p:spPr>
        <p:txBody>
          <a:bodyPr/>
          <a:lstStyle/>
          <a:p>
            <a:r>
              <a:rPr kumimoji="1" lang="zh-TW" altLang="en-US" sz="4000" dirty="0" smtClean="0"/>
              <a:t>歡迎各位同學使用！</a:t>
            </a:r>
            <a:endParaRPr kumimoji="1"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336113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baim-hanif-89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0000"/>
            <a:ext cx="12583815" cy="8366898"/>
          </a:xfrm>
          <a:prstGeom prst="rect">
            <a:avLst/>
          </a:prstGeom>
        </p:spPr>
      </p:pic>
      <p:sp>
        <p:nvSpPr>
          <p:cNvPr id="3" name="文本占位符 1"/>
          <p:cNvSpPr txBox="1">
            <a:spLocks/>
          </p:cNvSpPr>
          <p:nvPr/>
        </p:nvSpPr>
        <p:spPr>
          <a:xfrm>
            <a:off x="2871143" y="1505587"/>
            <a:ext cx="6492831" cy="1152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7200" dirty="0" smtClean="0">
                <a:solidFill>
                  <a:schemeClr val="bg1"/>
                </a:solidFill>
              </a:rPr>
              <a:t>小試身手時間</a:t>
            </a:r>
            <a:r>
              <a:rPr lang="en-US" altLang="zh-TW" sz="7200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altLang="zh-CN" sz="7200" dirty="0" smtClean="0">
                <a:solidFill>
                  <a:schemeClr val="bg1"/>
                </a:solidFill>
              </a:rPr>
              <a:t>Let’s TRY  </a:t>
            </a:r>
          </a:p>
          <a:p>
            <a:pPr marL="0" indent="0" algn="ctr">
              <a:buNone/>
            </a:pPr>
            <a:r>
              <a:rPr lang="zh-TW" altLang="en-US" sz="7200" dirty="0" smtClean="0">
                <a:solidFill>
                  <a:schemeClr val="bg1"/>
                </a:solidFill>
              </a:rPr>
              <a:t>線上小測驗</a:t>
            </a:r>
            <a:endParaRPr lang="zh-CN" altLang="en-US" sz="7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altLang="zh-CN" sz="7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altLang="zh-CN" sz="7200" dirty="0">
              <a:solidFill>
                <a:schemeClr val="bg1"/>
              </a:solidFill>
            </a:endParaRPr>
          </a:p>
        </p:txBody>
      </p:sp>
      <p:pic>
        <p:nvPicPr>
          <p:cNvPr id="5" name="圖片 4" descr="test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121" y="5010516"/>
            <a:ext cx="1417009" cy="141700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757330" y="6462501"/>
            <a:ext cx="27072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kumimoji="1" lang="zh-TW" altLang="en-US" sz="1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請點擊圖示進行測驗（</a:t>
            </a:r>
            <a:r>
              <a:rPr kumimoji="1" lang="en-US" altLang="zh-TW" sz="1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flash required)</a:t>
            </a:r>
            <a:endParaRPr kumimoji="1" lang="zh-TW" altLang="en-US" sz="12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483108" y="4525767"/>
            <a:ext cx="21723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kumimoji="1" lang="en-US" altLang="zh-TW" sz="1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Produced by </a:t>
            </a:r>
            <a:r>
              <a:rPr kumimoji="1" lang="zh-TW" altLang="en-US" sz="1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台灣大學圖書館</a:t>
            </a:r>
            <a:endParaRPr kumimoji="1" lang="zh-TW" altLang="en-US" sz="12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228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702050" y="1733561"/>
            <a:ext cx="4787900" cy="1716367"/>
          </a:xfrm>
        </p:spPr>
        <p:txBody>
          <a:bodyPr/>
          <a:lstStyle/>
          <a:p>
            <a:r>
              <a:rPr lang="en-US" altLang="zh-CN" dirty="0"/>
              <a:t>Thank You</a:t>
            </a:r>
          </a:p>
          <a:p>
            <a:r>
              <a:rPr lang="en-US" altLang="zh-CN" dirty="0"/>
              <a:t>For Watching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 rot="21077348">
            <a:off x="3470274" y="4183496"/>
            <a:ext cx="5251450" cy="318036"/>
          </a:xfrm>
        </p:spPr>
        <p:txBody>
          <a:bodyPr/>
          <a:lstStyle/>
          <a:p>
            <a:r>
              <a:rPr lang="en-US" altLang="zh-CN" dirty="0" smtClean="0"/>
              <a:t>Presented by </a:t>
            </a:r>
            <a:r>
              <a:rPr lang="zh-TW" altLang="en-US" dirty="0" smtClean="0"/>
              <a:t>內埔國小圖書館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3355497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3702050" y="1180448"/>
            <a:ext cx="4787900" cy="2913618"/>
          </a:xfrm>
        </p:spPr>
        <p:txBody>
          <a:bodyPr/>
          <a:lstStyle/>
          <a:p>
            <a:r>
              <a:rPr lang="zh-TW" altLang="en-US" sz="20000" dirty="0" smtClean="0"/>
              <a:t>？</a:t>
            </a:r>
            <a:endParaRPr lang="zh-CN" altLang="en-US" sz="20000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2"/>
          </p:nvPr>
        </p:nvSpPr>
        <p:spPr>
          <a:xfrm>
            <a:off x="3478533" y="4354568"/>
            <a:ext cx="5251450" cy="543739"/>
          </a:xfrm>
        </p:spPr>
        <p:txBody>
          <a:bodyPr/>
          <a:lstStyle/>
          <a:p>
            <a:r>
              <a:rPr lang="zh-TW" altLang="en-US" dirty="0" smtClean="0"/>
              <a:t>什麼是工具書？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479489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041400" y="495099"/>
            <a:ext cx="3742267" cy="487313"/>
          </a:xfrm>
        </p:spPr>
        <p:txBody>
          <a:bodyPr/>
          <a:lstStyle/>
          <a:p>
            <a:r>
              <a:rPr kumimoji="1" lang="zh-TW" altLang="en-US" dirty="0" smtClean="0"/>
              <a:t>什麼是工具書？</a:t>
            </a:r>
            <a:endParaRPr kumimoji="1" lang="zh-TW" altLang="en-US" dirty="0"/>
          </a:p>
        </p:txBody>
      </p:sp>
      <p:sp>
        <p:nvSpPr>
          <p:cNvPr id="3" name="文本框 8"/>
          <p:cNvSpPr txBox="1"/>
          <p:nvPr/>
        </p:nvSpPr>
        <p:spPr>
          <a:xfrm>
            <a:off x="784300" y="1485262"/>
            <a:ext cx="9329149" cy="510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30000"/>
              </a:lnSpc>
              <a:buFont typeface="Arial"/>
              <a:buChar char="•"/>
            </a:pPr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工具書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是</a:t>
            </a:r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指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一種在學習中和工作中可以</a:t>
            </a:r>
            <a:r>
              <a:rPr lang="zh-CN" altLang="en-US" sz="3600" b="1" dirty="0">
                <a:solidFill>
                  <a:schemeClr val="accent4"/>
                </a:solidFill>
                <a:latin typeface="+mn-ea"/>
              </a:rPr>
              <a:t>作為工具使用的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特定類型的書籍，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專供查考資料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，以解決工作或學習過程中所遇到的某些疑難問題</a:t>
            </a:r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  <a:endParaRPr lang="en-US" altLang="zh-CN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571500" indent="-571500">
              <a:lnSpc>
                <a:spcPct val="130000"/>
              </a:lnSpc>
              <a:buFont typeface="Arial"/>
              <a:buChar char="•"/>
            </a:pP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工具書的主要目的並不提供作為一般的閱讀，也不必要全部都讀完，</a:t>
            </a:r>
            <a:r>
              <a:rPr lang="zh-TW" altLang="en-US" sz="3600" b="1" dirty="0" smtClean="0">
                <a:solidFill>
                  <a:srgbClr val="FFC000"/>
                </a:solidFill>
                <a:latin typeface="+mn-ea"/>
              </a:rPr>
              <a:t>而是專門給特定目的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才會去使用的書。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707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1400" y="495099"/>
            <a:ext cx="3742267" cy="487313"/>
          </a:xfrm>
        </p:spPr>
        <p:txBody>
          <a:bodyPr/>
          <a:lstStyle/>
          <a:p>
            <a:r>
              <a:rPr lang="zh-TW" altLang="en-US" dirty="0" smtClean="0"/>
              <a:t>工具書有哪些特徵？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351985" y="1728719"/>
            <a:ext cx="203132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TW" altLang="en-US" sz="3600" b="1" dirty="0" smtClean="0">
                <a:solidFill>
                  <a:schemeClr val="accent2"/>
                </a:solidFill>
              </a:rPr>
              <a:t>內容廣泛</a:t>
            </a:r>
            <a:endParaRPr lang="en-US" altLang="zh-CN" sz="3600" b="1" dirty="0">
              <a:solidFill>
                <a:schemeClr val="accent2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53822" y="1996981"/>
            <a:ext cx="670842" cy="279352"/>
            <a:chOff x="2569945" y="2691421"/>
            <a:chExt cx="2034970" cy="847402"/>
          </a:xfrm>
        </p:grpSpPr>
        <p:sp>
          <p:nvSpPr>
            <p:cNvPr id="12" name="圆角矩形 3"/>
            <p:cNvSpPr/>
            <p:nvPr/>
          </p:nvSpPr>
          <p:spPr>
            <a:xfrm>
              <a:off x="2956168" y="2934069"/>
              <a:ext cx="973822" cy="335246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973822 w 973822"/>
                <a:gd name="connsiteY0" fmla="*/ 335246 h 335246"/>
                <a:gd name="connsiteX1" fmla="*/ 164449 w 973822"/>
                <a:gd name="connsiteY1" fmla="*/ 328897 h 335246"/>
                <a:gd name="connsiteX2" fmla="*/ 0 w 973822"/>
                <a:gd name="connsiteY2" fmla="*/ 164448 h 335246"/>
                <a:gd name="connsiteX3" fmla="*/ 0 w 973822"/>
                <a:gd name="connsiteY3" fmla="*/ 164449 h 335246"/>
                <a:gd name="connsiteX4" fmla="*/ 164449 w 973822"/>
                <a:gd name="connsiteY4" fmla="*/ 0 h 335246"/>
                <a:gd name="connsiteX5" fmla="*/ 879509 w 973822"/>
                <a:gd name="connsiteY5" fmla="*/ 1638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3822" h="335246">
                  <a:moveTo>
                    <a:pt x="973822" y="33524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879509" y="1638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3"/>
            <p:cNvSpPr/>
            <p:nvPr/>
          </p:nvSpPr>
          <p:spPr>
            <a:xfrm rot="10800000">
              <a:off x="2918764" y="2691423"/>
              <a:ext cx="1686151" cy="577892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975891 w 975891"/>
                <a:gd name="connsiteY0" fmla="*/ 334466 h 334466"/>
                <a:gd name="connsiteX1" fmla="*/ 164449 w 975891"/>
                <a:gd name="connsiteY1" fmla="*/ 328897 h 334466"/>
                <a:gd name="connsiteX2" fmla="*/ 0 w 975891"/>
                <a:gd name="connsiteY2" fmla="*/ 164448 h 334466"/>
                <a:gd name="connsiteX3" fmla="*/ 0 w 975891"/>
                <a:gd name="connsiteY3" fmla="*/ 164449 h 334466"/>
                <a:gd name="connsiteX4" fmla="*/ 164449 w 975891"/>
                <a:gd name="connsiteY4" fmla="*/ 0 h 334466"/>
                <a:gd name="connsiteX5" fmla="*/ 879509 w 975891"/>
                <a:gd name="connsiteY5" fmla="*/ 1638 h 33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891" h="334466">
                  <a:moveTo>
                    <a:pt x="975891" y="33446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879509" y="1638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3"/>
            <p:cNvSpPr/>
            <p:nvPr/>
          </p:nvSpPr>
          <p:spPr>
            <a:xfrm>
              <a:off x="2569945" y="2691421"/>
              <a:ext cx="1467248" cy="847402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498458 w 1399272"/>
                <a:gd name="connsiteY5" fmla="*/ 1638 h 328897"/>
                <a:gd name="connsiteX0" fmla="*/ 618491 w 618491"/>
                <a:gd name="connsiteY0" fmla="*/ 328896 h 328897"/>
                <a:gd name="connsiteX1" fmla="*/ 164449 w 618491"/>
                <a:gd name="connsiteY1" fmla="*/ 328897 h 328897"/>
                <a:gd name="connsiteX2" fmla="*/ 0 w 618491"/>
                <a:gd name="connsiteY2" fmla="*/ 164448 h 328897"/>
                <a:gd name="connsiteX3" fmla="*/ 0 w 618491"/>
                <a:gd name="connsiteY3" fmla="*/ 164449 h 328897"/>
                <a:gd name="connsiteX4" fmla="*/ 164449 w 618491"/>
                <a:gd name="connsiteY4" fmla="*/ 0 h 328897"/>
                <a:gd name="connsiteX5" fmla="*/ 498458 w 618491"/>
                <a:gd name="connsiteY5" fmla="*/ 1638 h 32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491" h="328897">
                  <a:moveTo>
                    <a:pt x="618491" y="32889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498458" y="1638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6" name="矩形 15"/>
          <p:cNvSpPr/>
          <p:nvPr/>
        </p:nvSpPr>
        <p:spPr>
          <a:xfrm>
            <a:off x="6895234" y="1728719"/>
            <a:ext cx="341632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TW" altLang="en-US" sz="3600" b="1" dirty="0" smtClean="0">
                <a:solidFill>
                  <a:schemeClr val="accent2"/>
                </a:solidFill>
              </a:rPr>
              <a:t>特殊的編排方式</a:t>
            </a:r>
            <a:endParaRPr lang="en-US" altLang="zh-CN" sz="3600" b="1" dirty="0">
              <a:solidFill>
                <a:schemeClr val="accent2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52299" y="2136657"/>
            <a:ext cx="670842" cy="279352"/>
            <a:chOff x="2569945" y="2691421"/>
            <a:chExt cx="2034970" cy="847402"/>
          </a:xfrm>
        </p:grpSpPr>
        <p:sp>
          <p:nvSpPr>
            <p:cNvPr id="18" name="圆角矩形 3"/>
            <p:cNvSpPr/>
            <p:nvPr/>
          </p:nvSpPr>
          <p:spPr>
            <a:xfrm>
              <a:off x="2956168" y="2934069"/>
              <a:ext cx="973822" cy="335246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973822 w 973822"/>
                <a:gd name="connsiteY0" fmla="*/ 335246 h 335246"/>
                <a:gd name="connsiteX1" fmla="*/ 164449 w 973822"/>
                <a:gd name="connsiteY1" fmla="*/ 328897 h 335246"/>
                <a:gd name="connsiteX2" fmla="*/ 0 w 973822"/>
                <a:gd name="connsiteY2" fmla="*/ 164448 h 335246"/>
                <a:gd name="connsiteX3" fmla="*/ 0 w 973822"/>
                <a:gd name="connsiteY3" fmla="*/ 164449 h 335246"/>
                <a:gd name="connsiteX4" fmla="*/ 164449 w 973822"/>
                <a:gd name="connsiteY4" fmla="*/ 0 h 335246"/>
                <a:gd name="connsiteX5" fmla="*/ 879509 w 973822"/>
                <a:gd name="connsiteY5" fmla="*/ 1638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3822" h="335246">
                  <a:moveTo>
                    <a:pt x="973822" y="33524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879509" y="1638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3"/>
            <p:cNvSpPr/>
            <p:nvPr/>
          </p:nvSpPr>
          <p:spPr>
            <a:xfrm rot="10800000">
              <a:off x="2918764" y="2691423"/>
              <a:ext cx="1686151" cy="577892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975891 w 975891"/>
                <a:gd name="connsiteY0" fmla="*/ 334466 h 334466"/>
                <a:gd name="connsiteX1" fmla="*/ 164449 w 975891"/>
                <a:gd name="connsiteY1" fmla="*/ 328897 h 334466"/>
                <a:gd name="connsiteX2" fmla="*/ 0 w 975891"/>
                <a:gd name="connsiteY2" fmla="*/ 164448 h 334466"/>
                <a:gd name="connsiteX3" fmla="*/ 0 w 975891"/>
                <a:gd name="connsiteY3" fmla="*/ 164449 h 334466"/>
                <a:gd name="connsiteX4" fmla="*/ 164449 w 975891"/>
                <a:gd name="connsiteY4" fmla="*/ 0 h 334466"/>
                <a:gd name="connsiteX5" fmla="*/ 879509 w 975891"/>
                <a:gd name="connsiteY5" fmla="*/ 1638 h 33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891" h="334466">
                  <a:moveTo>
                    <a:pt x="975891" y="33446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879509" y="1638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3"/>
            <p:cNvSpPr/>
            <p:nvPr/>
          </p:nvSpPr>
          <p:spPr>
            <a:xfrm>
              <a:off x="2569945" y="2691421"/>
              <a:ext cx="1467248" cy="847402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498458 w 1399272"/>
                <a:gd name="connsiteY5" fmla="*/ 1638 h 328897"/>
                <a:gd name="connsiteX0" fmla="*/ 618491 w 618491"/>
                <a:gd name="connsiteY0" fmla="*/ 328896 h 328897"/>
                <a:gd name="connsiteX1" fmla="*/ 164449 w 618491"/>
                <a:gd name="connsiteY1" fmla="*/ 328897 h 328897"/>
                <a:gd name="connsiteX2" fmla="*/ 0 w 618491"/>
                <a:gd name="connsiteY2" fmla="*/ 164448 h 328897"/>
                <a:gd name="connsiteX3" fmla="*/ 0 w 618491"/>
                <a:gd name="connsiteY3" fmla="*/ 164449 h 328897"/>
                <a:gd name="connsiteX4" fmla="*/ 164449 w 618491"/>
                <a:gd name="connsiteY4" fmla="*/ 0 h 328897"/>
                <a:gd name="connsiteX5" fmla="*/ 498458 w 618491"/>
                <a:gd name="connsiteY5" fmla="*/ 1638 h 32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491" h="328897">
                  <a:moveTo>
                    <a:pt x="618491" y="32889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498458" y="1638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2" name="矩形 21"/>
          <p:cNvSpPr/>
          <p:nvPr/>
        </p:nvSpPr>
        <p:spPr>
          <a:xfrm>
            <a:off x="1367895" y="2658511"/>
            <a:ext cx="34163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chemeClr val="accent2"/>
                </a:solidFill>
              </a:rPr>
              <a:t>解答疑難問題及</a:t>
            </a:r>
            <a:r>
              <a:rPr lang="en-US" altLang="zh-TW" sz="3600" b="1" dirty="0" smtClean="0">
                <a:solidFill>
                  <a:schemeClr val="accent2"/>
                </a:solidFill>
              </a:rPr>
              <a:t/>
            </a:r>
            <a:br>
              <a:rPr lang="en-US" altLang="zh-TW" sz="3600" b="1" dirty="0" smtClean="0">
                <a:solidFill>
                  <a:schemeClr val="accent2"/>
                </a:solidFill>
              </a:rPr>
            </a:br>
            <a:r>
              <a:rPr lang="zh-TW" altLang="en-US" sz="3600" b="1" dirty="0" smtClean="0">
                <a:solidFill>
                  <a:schemeClr val="accent2"/>
                </a:solidFill>
              </a:rPr>
              <a:t>查資料用</a:t>
            </a:r>
            <a:endParaRPr lang="en-US" altLang="zh-CN" sz="3600" b="1" dirty="0">
              <a:solidFill>
                <a:schemeClr val="accent2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3822" y="2902104"/>
            <a:ext cx="670842" cy="279352"/>
            <a:chOff x="2569945" y="2691421"/>
            <a:chExt cx="2034970" cy="847402"/>
          </a:xfrm>
        </p:grpSpPr>
        <p:sp>
          <p:nvSpPr>
            <p:cNvPr id="24" name="圆角矩形 3"/>
            <p:cNvSpPr/>
            <p:nvPr/>
          </p:nvSpPr>
          <p:spPr>
            <a:xfrm>
              <a:off x="2956168" y="2934069"/>
              <a:ext cx="973822" cy="335246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973822 w 973822"/>
                <a:gd name="connsiteY0" fmla="*/ 335246 h 335246"/>
                <a:gd name="connsiteX1" fmla="*/ 164449 w 973822"/>
                <a:gd name="connsiteY1" fmla="*/ 328897 h 335246"/>
                <a:gd name="connsiteX2" fmla="*/ 0 w 973822"/>
                <a:gd name="connsiteY2" fmla="*/ 164448 h 335246"/>
                <a:gd name="connsiteX3" fmla="*/ 0 w 973822"/>
                <a:gd name="connsiteY3" fmla="*/ 164449 h 335246"/>
                <a:gd name="connsiteX4" fmla="*/ 164449 w 973822"/>
                <a:gd name="connsiteY4" fmla="*/ 0 h 335246"/>
                <a:gd name="connsiteX5" fmla="*/ 879509 w 973822"/>
                <a:gd name="connsiteY5" fmla="*/ 1638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3822" h="335246">
                  <a:moveTo>
                    <a:pt x="973822" y="33524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879509" y="1638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3"/>
            <p:cNvSpPr/>
            <p:nvPr/>
          </p:nvSpPr>
          <p:spPr>
            <a:xfrm rot="10800000">
              <a:off x="2918764" y="2691423"/>
              <a:ext cx="1686151" cy="577892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975891 w 975891"/>
                <a:gd name="connsiteY0" fmla="*/ 334466 h 334466"/>
                <a:gd name="connsiteX1" fmla="*/ 164449 w 975891"/>
                <a:gd name="connsiteY1" fmla="*/ 328897 h 334466"/>
                <a:gd name="connsiteX2" fmla="*/ 0 w 975891"/>
                <a:gd name="connsiteY2" fmla="*/ 164448 h 334466"/>
                <a:gd name="connsiteX3" fmla="*/ 0 w 975891"/>
                <a:gd name="connsiteY3" fmla="*/ 164449 h 334466"/>
                <a:gd name="connsiteX4" fmla="*/ 164449 w 975891"/>
                <a:gd name="connsiteY4" fmla="*/ 0 h 334466"/>
                <a:gd name="connsiteX5" fmla="*/ 879509 w 975891"/>
                <a:gd name="connsiteY5" fmla="*/ 1638 h 33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891" h="334466">
                  <a:moveTo>
                    <a:pt x="975891" y="33446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879509" y="1638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3"/>
            <p:cNvSpPr/>
            <p:nvPr/>
          </p:nvSpPr>
          <p:spPr>
            <a:xfrm>
              <a:off x="2569945" y="2691421"/>
              <a:ext cx="1467248" cy="847402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498458 w 1399272"/>
                <a:gd name="connsiteY5" fmla="*/ 1638 h 328897"/>
                <a:gd name="connsiteX0" fmla="*/ 618491 w 618491"/>
                <a:gd name="connsiteY0" fmla="*/ 328896 h 328897"/>
                <a:gd name="connsiteX1" fmla="*/ 164449 w 618491"/>
                <a:gd name="connsiteY1" fmla="*/ 328897 h 328897"/>
                <a:gd name="connsiteX2" fmla="*/ 0 w 618491"/>
                <a:gd name="connsiteY2" fmla="*/ 164448 h 328897"/>
                <a:gd name="connsiteX3" fmla="*/ 0 w 618491"/>
                <a:gd name="connsiteY3" fmla="*/ 164449 h 328897"/>
                <a:gd name="connsiteX4" fmla="*/ 164449 w 618491"/>
                <a:gd name="connsiteY4" fmla="*/ 0 h 328897"/>
                <a:gd name="connsiteX5" fmla="*/ 498458 w 618491"/>
                <a:gd name="connsiteY5" fmla="*/ 1638 h 32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491" h="328897">
                  <a:moveTo>
                    <a:pt x="618491" y="32889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498458" y="1638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8" name="矩形 27"/>
          <p:cNvSpPr/>
          <p:nvPr/>
        </p:nvSpPr>
        <p:spPr>
          <a:xfrm>
            <a:off x="6895234" y="4030036"/>
            <a:ext cx="526297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TW" altLang="en-US" sz="3600" b="1" dirty="0" smtClean="0">
                <a:solidFill>
                  <a:schemeClr val="accent2"/>
                </a:solidFill>
              </a:rPr>
              <a:t>部分閱讀，不必全部讀完</a:t>
            </a:r>
            <a:endParaRPr lang="en-US" altLang="zh-CN" sz="3600" b="1" dirty="0">
              <a:solidFill>
                <a:schemeClr val="accent2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167028" y="3041780"/>
            <a:ext cx="670842" cy="279352"/>
            <a:chOff x="2569945" y="2691421"/>
            <a:chExt cx="2034970" cy="847402"/>
          </a:xfrm>
        </p:grpSpPr>
        <p:sp>
          <p:nvSpPr>
            <p:cNvPr id="30" name="圆角矩形 3"/>
            <p:cNvSpPr/>
            <p:nvPr/>
          </p:nvSpPr>
          <p:spPr>
            <a:xfrm>
              <a:off x="2956168" y="2934069"/>
              <a:ext cx="973822" cy="335246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973822 w 973822"/>
                <a:gd name="connsiteY0" fmla="*/ 335246 h 335246"/>
                <a:gd name="connsiteX1" fmla="*/ 164449 w 973822"/>
                <a:gd name="connsiteY1" fmla="*/ 328897 h 335246"/>
                <a:gd name="connsiteX2" fmla="*/ 0 w 973822"/>
                <a:gd name="connsiteY2" fmla="*/ 164448 h 335246"/>
                <a:gd name="connsiteX3" fmla="*/ 0 w 973822"/>
                <a:gd name="connsiteY3" fmla="*/ 164449 h 335246"/>
                <a:gd name="connsiteX4" fmla="*/ 164449 w 973822"/>
                <a:gd name="connsiteY4" fmla="*/ 0 h 335246"/>
                <a:gd name="connsiteX5" fmla="*/ 879509 w 973822"/>
                <a:gd name="connsiteY5" fmla="*/ 1638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3822" h="335246">
                  <a:moveTo>
                    <a:pt x="973822" y="33524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879509" y="1638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圆角矩形 3"/>
            <p:cNvSpPr/>
            <p:nvPr/>
          </p:nvSpPr>
          <p:spPr>
            <a:xfrm rot="10800000">
              <a:off x="2918764" y="2691423"/>
              <a:ext cx="1686151" cy="577892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975891 w 975891"/>
                <a:gd name="connsiteY0" fmla="*/ 334466 h 334466"/>
                <a:gd name="connsiteX1" fmla="*/ 164449 w 975891"/>
                <a:gd name="connsiteY1" fmla="*/ 328897 h 334466"/>
                <a:gd name="connsiteX2" fmla="*/ 0 w 975891"/>
                <a:gd name="connsiteY2" fmla="*/ 164448 h 334466"/>
                <a:gd name="connsiteX3" fmla="*/ 0 w 975891"/>
                <a:gd name="connsiteY3" fmla="*/ 164449 h 334466"/>
                <a:gd name="connsiteX4" fmla="*/ 164449 w 975891"/>
                <a:gd name="connsiteY4" fmla="*/ 0 h 334466"/>
                <a:gd name="connsiteX5" fmla="*/ 879509 w 975891"/>
                <a:gd name="connsiteY5" fmla="*/ 1638 h 33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891" h="334466">
                  <a:moveTo>
                    <a:pt x="975891" y="33446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879509" y="1638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"/>
            <p:cNvSpPr/>
            <p:nvPr/>
          </p:nvSpPr>
          <p:spPr>
            <a:xfrm>
              <a:off x="2569945" y="2691421"/>
              <a:ext cx="1467248" cy="847402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498458 w 1399272"/>
                <a:gd name="connsiteY5" fmla="*/ 1638 h 328897"/>
                <a:gd name="connsiteX0" fmla="*/ 618491 w 618491"/>
                <a:gd name="connsiteY0" fmla="*/ 328896 h 328897"/>
                <a:gd name="connsiteX1" fmla="*/ 164449 w 618491"/>
                <a:gd name="connsiteY1" fmla="*/ 328897 h 328897"/>
                <a:gd name="connsiteX2" fmla="*/ 0 w 618491"/>
                <a:gd name="connsiteY2" fmla="*/ 164448 h 328897"/>
                <a:gd name="connsiteX3" fmla="*/ 0 w 618491"/>
                <a:gd name="connsiteY3" fmla="*/ 164449 h 328897"/>
                <a:gd name="connsiteX4" fmla="*/ 164449 w 618491"/>
                <a:gd name="connsiteY4" fmla="*/ 0 h 328897"/>
                <a:gd name="connsiteX5" fmla="*/ 498458 w 618491"/>
                <a:gd name="connsiteY5" fmla="*/ 1638 h 32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491" h="328897">
                  <a:moveTo>
                    <a:pt x="618491" y="32889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498458" y="1638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4" name="组合 22"/>
          <p:cNvGrpSpPr/>
          <p:nvPr/>
        </p:nvGrpSpPr>
        <p:grpSpPr>
          <a:xfrm>
            <a:off x="557577" y="4344396"/>
            <a:ext cx="670842" cy="279352"/>
            <a:chOff x="2569945" y="2691421"/>
            <a:chExt cx="2034970" cy="847402"/>
          </a:xfrm>
        </p:grpSpPr>
        <p:sp>
          <p:nvSpPr>
            <p:cNvPr id="35" name="圆角矩形 3"/>
            <p:cNvSpPr/>
            <p:nvPr/>
          </p:nvSpPr>
          <p:spPr>
            <a:xfrm>
              <a:off x="2956168" y="2934069"/>
              <a:ext cx="973822" cy="335246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973822 w 973822"/>
                <a:gd name="connsiteY0" fmla="*/ 335246 h 335246"/>
                <a:gd name="connsiteX1" fmla="*/ 164449 w 973822"/>
                <a:gd name="connsiteY1" fmla="*/ 328897 h 335246"/>
                <a:gd name="connsiteX2" fmla="*/ 0 w 973822"/>
                <a:gd name="connsiteY2" fmla="*/ 164448 h 335246"/>
                <a:gd name="connsiteX3" fmla="*/ 0 w 973822"/>
                <a:gd name="connsiteY3" fmla="*/ 164449 h 335246"/>
                <a:gd name="connsiteX4" fmla="*/ 164449 w 973822"/>
                <a:gd name="connsiteY4" fmla="*/ 0 h 335246"/>
                <a:gd name="connsiteX5" fmla="*/ 879509 w 973822"/>
                <a:gd name="connsiteY5" fmla="*/ 1638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3822" h="335246">
                  <a:moveTo>
                    <a:pt x="973822" y="33524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879509" y="1638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圆角矩形 3"/>
            <p:cNvSpPr/>
            <p:nvPr/>
          </p:nvSpPr>
          <p:spPr>
            <a:xfrm rot="10800000">
              <a:off x="2918764" y="2691423"/>
              <a:ext cx="1686151" cy="577892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975891 w 975891"/>
                <a:gd name="connsiteY0" fmla="*/ 334466 h 334466"/>
                <a:gd name="connsiteX1" fmla="*/ 164449 w 975891"/>
                <a:gd name="connsiteY1" fmla="*/ 328897 h 334466"/>
                <a:gd name="connsiteX2" fmla="*/ 0 w 975891"/>
                <a:gd name="connsiteY2" fmla="*/ 164448 h 334466"/>
                <a:gd name="connsiteX3" fmla="*/ 0 w 975891"/>
                <a:gd name="connsiteY3" fmla="*/ 164449 h 334466"/>
                <a:gd name="connsiteX4" fmla="*/ 164449 w 975891"/>
                <a:gd name="connsiteY4" fmla="*/ 0 h 334466"/>
                <a:gd name="connsiteX5" fmla="*/ 879509 w 975891"/>
                <a:gd name="connsiteY5" fmla="*/ 1638 h 33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891" h="334466">
                  <a:moveTo>
                    <a:pt x="975891" y="33446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879509" y="1638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"/>
            <p:cNvSpPr/>
            <p:nvPr/>
          </p:nvSpPr>
          <p:spPr>
            <a:xfrm>
              <a:off x="2569945" y="2691421"/>
              <a:ext cx="1467248" cy="847402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498458 w 1399272"/>
                <a:gd name="connsiteY5" fmla="*/ 1638 h 328897"/>
                <a:gd name="connsiteX0" fmla="*/ 618491 w 618491"/>
                <a:gd name="connsiteY0" fmla="*/ 328896 h 328897"/>
                <a:gd name="connsiteX1" fmla="*/ 164449 w 618491"/>
                <a:gd name="connsiteY1" fmla="*/ 328897 h 328897"/>
                <a:gd name="connsiteX2" fmla="*/ 0 w 618491"/>
                <a:gd name="connsiteY2" fmla="*/ 164448 h 328897"/>
                <a:gd name="connsiteX3" fmla="*/ 0 w 618491"/>
                <a:gd name="connsiteY3" fmla="*/ 164449 h 328897"/>
                <a:gd name="connsiteX4" fmla="*/ 164449 w 618491"/>
                <a:gd name="connsiteY4" fmla="*/ 0 h 328897"/>
                <a:gd name="connsiteX5" fmla="*/ 498458 w 618491"/>
                <a:gd name="connsiteY5" fmla="*/ 1638 h 32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491" h="328897">
                  <a:moveTo>
                    <a:pt x="618491" y="32889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498458" y="1638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8" name="矩形 37"/>
          <p:cNvSpPr/>
          <p:nvPr/>
        </p:nvSpPr>
        <p:spPr>
          <a:xfrm>
            <a:off x="1439996" y="3993421"/>
            <a:ext cx="440991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TW" altLang="en-US" sz="3600" b="1" dirty="0" smtClean="0">
                <a:solidFill>
                  <a:schemeClr val="accent2"/>
                </a:solidFill>
              </a:rPr>
              <a:t>限館內閱讀，不外借</a:t>
            </a:r>
            <a:endParaRPr lang="en-US" altLang="zh-CN" sz="3600" b="1" dirty="0">
              <a:solidFill>
                <a:schemeClr val="accent2"/>
              </a:solidFill>
            </a:endParaRPr>
          </a:p>
        </p:txBody>
      </p:sp>
      <p:grpSp>
        <p:nvGrpSpPr>
          <p:cNvPr id="39" name="组合 28"/>
          <p:cNvGrpSpPr/>
          <p:nvPr/>
        </p:nvGrpSpPr>
        <p:grpSpPr>
          <a:xfrm>
            <a:off x="6167028" y="4395227"/>
            <a:ext cx="670842" cy="279352"/>
            <a:chOff x="2569945" y="2691421"/>
            <a:chExt cx="2034970" cy="847402"/>
          </a:xfrm>
        </p:grpSpPr>
        <p:sp>
          <p:nvSpPr>
            <p:cNvPr id="40" name="圆角矩形 3"/>
            <p:cNvSpPr/>
            <p:nvPr/>
          </p:nvSpPr>
          <p:spPr>
            <a:xfrm>
              <a:off x="2956168" y="2934069"/>
              <a:ext cx="973822" cy="335246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973822 w 973822"/>
                <a:gd name="connsiteY0" fmla="*/ 335246 h 335246"/>
                <a:gd name="connsiteX1" fmla="*/ 164449 w 973822"/>
                <a:gd name="connsiteY1" fmla="*/ 328897 h 335246"/>
                <a:gd name="connsiteX2" fmla="*/ 0 w 973822"/>
                <a:gd name="connsiteY2" fmla="*/ 164448 h 335246"/>
                <a:gd name="connsiteX3" fmla="*/ 0 w 973822"/>
                <a:gd name="connsiteY3" fmla="*/ 164449 h 335246"/>
                <a:gd name="connsiteX4" fmla="*/ 164449 w 973822"/>
                <a:gd name="connsiteY4" fmla="*/ 0 h 335246"/>
                <a:gd name="connsiteX5" fmla="*/ 879509 w 973822"/>
                <a:gd name="connsiteY5" fmla="*/ 1638 h 3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3822" h="335246">
                  <a:moveTo>
                    <a:pt x="973822" y="33524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879509" y="1638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圆角矩形 3"/>
            <p:cNvSpPr/>
            <p:nvPr/>
          </p:nvSpPr>
          <p:spPr>
            <a:xfrm rot="10800000">
              <a:off x="2918764" y="2691423"/>
              <a:ext cx="1686151" cy="577892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975891 w 975891"/>
                <a:gd name="connsiteY0" fmla="*/ 334466 h 334466"/>
                <a:gd name="connsiteX1" fmla="*/ 164449 w 975891"/>
                <a:gd name="connsiteY1" fmla="*/ 328897 h 334466"/>
                <a:gd name="connsiteX2" fmla="*/ 0 w 975891"/>
                <a:gd name="connsiteY2" fmla="*/ 164448 h 334466"/>
                <a:gd name="connsiteX3" fmla="*/ 0 w 975891"/>
                <a:gd name="connsiteY3" fmla="*/ 164449 h 334466"/>
                <a:gd name="connsiteX4" fmla="*/ 164449 w 975891"/>
                <a:gd name="connsiteY4" fmla="*/ 0 h 334466"/>
                <a:gd name="connsiteX5" fmla="*/ 879509 w 975891"/>
                <a:gd name="connsiteY5" fmla="*/ 1638 h 33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891" h="334466">
                  <a:moveTo>
                    <a:pt x="975891" y="33446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879509" y="1638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角矩形 3"/>
            <p:cNvSpPr/>
            <p:nvPr/>
          </p:nvSpPr>
          <p:spPr>
            <a:xfrm>
              <a:off x="2569945" y="2691421"/>
              <a:ext cx="1467248" cy="847402"/>
            </a:xfrm>
            <a:custGeom>
              <a:avLst/>
              <a:gdLst>
                <a:gd name="connsiteX0" fmla="*/ 0 w 2882607"/>
                <a:gd name="connsiteY0" fmla="*/ 164449 h 328897"/>
                <a:gd name="connsiteX1" fmla="*/ 164449 w 2882607"/>
                <a:gd name="connsiteY1" fmla="*/ 0 h 328897"/>
                <a:gd name="connsiteX2" fmla="*/ 2718159 w 2882607"/>
                <a:gd name="connsiteY2" fmla="*/ 0 h 328897"/>
                <a:gd name="connsiteX3" fmla="*/ 2882608 w 2882607"/>
                <a:gd name="connsiteY3" fmla="*/ 164449 h 328897"/>
                <a:gd name="connsiteX4" fmla="*/ 2882607 w 2882607"/>
                <a:gd name="connsiteY4" fmla="*/ 164449 h 328897"/>
                <a:gd name="connsiteX5" fmla="*/ 2718158 w 2882607"/>
                <a:gd name="connsiteY5" fmla="*/ 328898 h 328897"/>
                <a:gd name="connsiteX6" fmla="*/ 164449 w 2882607"/>
                <a:gd name="connsiteY6" fmla="*/ 328897 h 328897"/>
                <a:gd name="connsiteX7" fmla="*/ 0 w 2882607"/>
                <a:gd name="connsiteY7" fmla="*/ 164448 h 328897"/>
                <a:gd name="connsiteX8" fmla="*/ 0 w 2882607"/>
                <a:gd name="connsiteY8" fmla="*/ 164449 h 328897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64449 w 2882608"/>
                <a:gd name="connsiteY7" fmla="*/ 328897 h 328898"/>
                <a:gd name="connsiteX8" fmla="*/ 0 w 2882608"/>
                <a:gd name="connsiteY8" fmla="*/ 164448 h 328898"/>
                <a:gd name="connsiteX9" fmla="*/ 0 w 2882608"/>
                <a:gd name="connsiteY9" fmla="*/ 164449 h 328898"/>
                <a:gd name="connsiteX0" fmla="*/ 0 w 2882608"/>
                <a:gd name="connsiteY0" fmla="*/ 164449 h 328898"/>
                <a:gd name="connsiteX1" fmla="*/ 164449 w 2882608"/>
                <a:gd name="connsiteY1" fmla="*/ 0 h 328898"/>
                <a:gd name="connsiteX2" fmla="*/ 879509 w 2882608"/>
                <a:gd name="connsiteY2" fmla="*/ 1638 h 328898"/>
                <a:gd name="connsiteX3" fmla="*/ 2718159 w 2882608"/>
                <a:gd name="connsiteY3" fmla="*/ 0 h 328898"/>
                <a:gd name="connsiteX4" fmla="*/ 2882608 w 2882608"/>
                <a:gd name="connsiteY4" fmla="*/ 164449 h 328898"/>
                <a:gd name="connsiteX5" fmla="*/ 2882607 w 2882608"/>
                <a:gd name="connsiteY5" fmla="*/ 164449 h 328898"/>
                <a:gd name="connsiteX6" fmla="*/ 2718158 w 2882608"/>
                <a:gd name="connsiteY6" fmla="*/ 328898 h 328898"/>
                <a:gd name="connsiteX7" fmla="*/ 1399272 w 2882608"/>
                <a:gd name="connsiteY7" fmla="*/ 328896 h 328898"/>
                <a:gd name="connsiteX8" fmla="*/ 164449 w 2882608"/>
                <a:gd name="connsiteY8" fmla="*/ 328897 h 328898"/>
                <a:gd name="connsiteX9" fmla="*/ 0 w 2882608"/>
                <a:gd name="connsiteY9" fmla="*/ 164448 h 328898"/>
                <a:gd name="connsiteX10" fmla="*/ 0 w 2882608"/>
                <a:gd name="connsiteY10" fmla="*/ 164449 h 328898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2882607 w 2882608"/>
                <a:gd name="connsiteY5" fmla="*/ 164449 h 328897"/>
                <a:gd name="connsiteX6" fmla="*/ 1399272 w 2882608"/>
                <a:gd name="connsiteY6" fmla="*/ 328896 h 328897"/>
                <a:gd name="connsiteX7" fmla="*/ 164449 w 2882608"/>
                <a:gd name="connsiteY7" fmla="*/ 328897 h 328897"/>
                <a:gd name="connsiteX8" fmla="*/ 0 w 2882608"/>
                <a:gd name="connsiteY8" fmla="*/ 164448 h 328897"/>
                <a:gd name="connsiteX9" fmla="*/ 0 w 2882608"/>
                <a:gd name="connsiteY9" fmla="*/ 164449 h 328897"/>
                <a:gd name="connsiteX0" fmla="*/ 0 w 2882608"/>
                <a:gd name="connsiteY0" fmla="*/ 164449 h 328897"/>
                <a:gd name="connsiteX1" fmla="*/ 164449 w 2882608"/>
                <a:gd name="connsiteY1" fmla="*/ 0 h 328897"/>
                <a:gd name="connsiteX2" fmla="*/ 879509 w 2882608"/>
                <a:gd name="connsiteY2" fmla="*/ 1638 h 328897"/>
                <a:gd name="connsiteX3" fmla="*/ 2718159 w 2882608"/>
                <a:gd name="connsiteY3" fmla="*/ 0 h 328897"/>
                <a:gd name="connsiteX4" fmla="*/ 2882608 w 2882608"/>
                <a:gd name="connsiteY4" fmla="*/ 164449 h 328897"/>
                <a:gd name="connsiteX5" fmla="*/ 1399272 w 2882608"/>
                <a:gd name="connsiteY5" fmla="*/ 328896 h 328897"/>
                <a:gd name="connsiteX6" fmla="*/ 164449 w 2882608"/>
                <a:gd name="connsiteY6" fmla="*/ 328897 h 328897"/>
                <a:gd name="connsiteX7" fmla="*/ 0 w 2882608"/>
                <a:gd name="connsiteY7" fmla="*/ 164448 h 328897"/>
                <a:gd name="connsiteX8" fmla="*/ 0 w 2882608"/>
                <a:gd name="connsiteY8" fmla="*/ 164449 h 328897"/>
                <a:gd name="connsiteX0" fmla="*/ 0 w 2723550"/>
                <a:gd name="connsiteY0" fmla="*/ 164449 h 328897"/>
                <a:gd name="connsiteX1" fmla="*/ 164449 w 2723550"/>
                <a:gd name="connsiteY1" fmla="*/ 0 h 328897"/>
                <a:gd name="connsiteX2" fmla="*/ 879509 w 2723550"/>
                <a:gd name="connsiteY2" fmla="*/ 1638 h 328897"/>
                <a:gd name="connsiteX3" fmla="*/ 2718159 w 2723550"/>
                <a:gd name="connsiteY3" fmla="*/ 0 h 328897"/>
                <a:gd name="connsiteX4" fmla="*/ 1399272 w 2723550"/>
                <a:gd name="connsiteY4" fmla="*/ 328896 h 328897"/>
                <a:gd name="connsiteX5" fmla="*/ 164449 w 2723550"/>
                <a:gd name="connsiteY5" fmla="*/ 328897 h 328897"/>
                <a:gd name="connsiteX6" fmla="*/ 0 w 2723550"/>
                <a:gd name="connsiteY6" fmla="*/ 164448 h 328897"/>
                <a:gd name="connsiteX7" fmla="*/ 0 w 2723550"/>
                <a:gd name="connsiteY7" fmla="*/ 164449 h 328897"/>
                <a:gd name="connsiteX0" fmla="*/ 0 w 1399272"/>
                <a:gd name="connsiteY0" fmla="*/ 164449 h 328897"/>
                <a:gd name="connsiteX1" fmla="*/ 164449 w 1399272"/>
                <a:gd name="connsiteY1" fmla="*/ 0 h 328897"/>
                <a:gd name="connsiteX2" fmla="*/ 879509 w 1399272"/>
                <a:gd name="connsiteY2" fmla="*/ 1638 h 328897"/>
                <a:gd name="connsiteX3" fmla="*/ 1399272 w 1399272"/>
                <a:gd name="connsiteY3" fmla="*/ 328896 h 328897"/>
                <a:gd name="connsiteX4" fmla="*/ 164449 w 1399272"/>
                <a:gd name="connsiteY4" fmla="*/ 328897 h 328897"/>
                <a:gd name="connsiteX5" fmla="*/ 0 w 1399272"/>
                <a:gd name="connsiteY5" fmla="*/ 164448 h 328897"/>
                <a:gd name="connsiteX6" fmla="*/ 0 w 1399272"/>
                <a:gd name="connsiteY6" fmla="*/ 164449 h 328897"/>
                <a:gd name="connsiteX0" fmla="*/ 1399272 w 1490712"/>
                <a:gd name="connsiteY0" fmla="*/ 328896 h 420336"/>
                <a:gd name="connsiteX1" fmla="*/ 164449 w 1490712"/>
                <a:gd name="connsiteY1" fmla="*/ 328897 h 420336"/>
                <a:gd name="connsiteX2" fmla="*/ 0 w 1490712"/>
                <a:gd name="connsiteY2" fmla="*/ 164448 h 420336"/>
                <a:gd name="connsiteX3" fmla="*/ 0 w 1490712"/>
                <a:gd name="connsiteY3" fmla="*/ 164449 h 420336"/>
                <a:gd name="connsiteX4" fmla="*/ 164449 w 1490712"/>
                <a:gd name="connsiteY4" fmla="*/ 0 h 420336"/>
                <a:gd name="connsiteX5" fmla="*/ 879509 w 1490712"/>
                <a:gd name="connsiteY5" fmla="*/ 1638 h 420336"/>
                <a:gd name="connsiteX6" fmla="*/ 1490712 w 1490712"/>
                <a:gd name="connsiteY6" fmla="*/ 420336 h 420336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879509 w 1399272"/>
                <a:gd name="connsiteY5" fmla="*/ 1638 h 328897"/>
                <a:gd name="connsiteX0" fmla="*/ 1399272 w 1399272"/>
                <a:gd name="connsiteY0" fmla="*/ 328896 h 328897"/>
                <a:gd name="connsiteX1" fmla="*/ 164449 w 1399272"/>
                <a:gd name="connsiteY1" fmla="*/ 328897 h 328897"/>
                <a:gd name="connsiteX2" fmla="*/ 0 w 1399272"/>
                <a:gd name="connsiteY2" fmla="*/ 164448 h 328897"/>
                <a:gd name="connsiteX3" fmla="*/ 0 w 1399272"/>
                <a:gd name="connsiteY3" fmla="*/ 164449 h 328897"/>
                <a:gd name="connsiteX4" fmla="*/ 164449 w 1399272"/>
                <a:gd name="connsiteY4" fmla="*/ 0 h 328897"/>
                <a:gd name="connsiteX5" fmla="*/ 498458 w 1399272"/>
                <a:gd name="connsiteY5" fmla="*/ 1638 h 328897"/>
                <a:gd name="connsiteX0" fmla="*/ 618491 w 618491"/>
                <a:gd name="connsiteY0" fmla="*/ 328896 h 328897"/>
                <a:gd name="connsiteX1" fmla="*/ 164449 w 618491"/>
                <a:gd name="connsiteY1" fmla="*/ 328897 h 328897"/>
                <a:gd name="connsiteX2" fmla="*/ 0 w 618491"/>
                <a:gd name="connsiteY2" fmla="*/ 164448 h 328897"/>
                <a:gd name="connsiteX3" fmla="*/ 0 w 618491"/>
                <a:gd name="connsiteY3" fmla="*/ 164449 h 328897"/>
                <a:gd name="connsiteX4" fmla="*/ 164449 w 618491"/>
                <a:gd name="connsiteY4" fmla="*/ 0 h 328897"/>
                <a:gd name="connsiteX5" fmla="*/ 498458 w 618491"/>
                <a:gd name="connsiteY5" fmla="*/ 1638 h 32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491" h="328897">
                  <a:moveTo>
                    <a:pt x="618491" y="328896"/>
                  </a:moveTo>
                  <a:lnTo>
                    <a:pt x="164449" y="328897"/>
                  </a:lnTo>
                  <a:cubicBezTo>
                    <a:pt x="73626" y="328897"/>
                    <a:pt x="0" y="255271"/>
                    <a:pt x="0" y="164448"/>
                  </a:cubicBezTo>
                  <a:lnTo>
                    <a:pt x="0" y="164449"/>
                  </a:lnTo>
                  <a:cubicBezTo>
                    <a:pt x="0" y="73626"/>
                    <a:pt x="73626" y="0"/>
                    <a:pt x="164449" y="0"/>
                  </a:cubicBezTo>
                  <a:lnTo>
                    <a:pt x="498458" y="1638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3" name="矩形 42"/>
          <p:cNvSpPr/>
          <p:nvPr/>
        </p:nvSpPr>
        <p:spPr>
          <a:xfrm>
            <a:off x="6895234" y="2589680"/>
            <a:ext cx="295465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TW" altLang="en-US" sz="3600" b="1" dirty="0" smtClean="0">
                <a:solidFill>
                  <a:schemeClr val="accent2"/>
                </a:solidFill>
              </a:rPr>
              <a:t>內容持續修訂</a:t>
            </a:r>
            <a:endParaRPr lang="en-US" altLang="zh-CN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6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3702050" y="1180448"/>
            <a:ext cx="4787900" cy="2913618"/>
          </a:xfrm>
        </p:spPr>
        <p:txBody>
          <a:bodyPr/>
          <a:lstStyle/>
          <a:p>
            <a:r>
              <a:rPr lang="zh-TW" altLang="en-US" sz="20000" dirty="0" smtClean="0"/>
              <a:t>？</a:t>
            </a:r>
            <a:endParaRPr lang="zh-CN" altLang="en-US" sz="20000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2"/>
          </p:nvPr>
        </p:nvSpPr>
        <p:spPr>
          <a:xfrm>
            <a:off x="3478533" y="4354568"/>
            <a:ext cx="5251450" cy="543739"/>
          </a:xfrm>
        </p:spPr>
        <p:txBody>
          <a:bodyPr/>
          <a:lstStyle/>
          <a:p>
            <a:r>
              <a:rPr lang="zh-TW" altLang="en-US" dirty="0" smtClean="0"/>
              <a:t>哪些書是工具書？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9551916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1400" y="495099"/>
            <a:ext cx="3742267" cy="487313"/>
          </a:xfrm>
        </p:spPr>
        <p:txBody>
          <a:bodyPr/>
          <a:lstStyle/>
          <a:p>
            <a:r>
              <a:rPr lang="zh-TW" altLang="en-US" dirty="0" smtClean="0"/>
              <a:t>工具書常見的</a:t>
            </a:r>
            <a:r>
              <a:rPr lang="en-US" altLang="zh-TW" dirty="0" smtClean="0"/>
              <a:t> 8 </a:t>
            </a:r>
            <a:r>
              <a:rPr lang="zh-TW" altLang="en-US" dirty="0" smtClean="0"/>
              <a:t>個種類</a:t>
            </a:r>
            <a:endParaRPr lang="zh-CN" altLang="en-US" dirty="0"/>
          </a:p>
        </p:txBody>
      </p:sp>
      <p:sp>
        <p:nvSpPr>
          <p:cNvPr id="3" name="圆角右箭头 2"/>
          <p:cNvSpPr/>
          <p:nvPr/>
        </p:nvSpPr>
        <p:spPr>
          <a:xfrm rot="16200000" flipH="1" flipV="1">
            <a:off x="4678215" y="-1221870"/>
            <a:ext cx="1512123" cy="10866968"/>
          </a:xfrm>
          <a:prstGeom prst="bentArrow">
            <a:avLst>
              <a:gd name="adj1" fmla="val 25820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" name="圆角右箭头 3"/>
          <p:cNvSpPr/>
          <p:nvPr/>
        </p:nvSpPr>
        <p:spPr>
          <a:xfrm rot="5400000" flipH="1">
            <a:off x="3977710" y="-1627160"/>
            <a:ext cx="1512123" cy="9465963"/>
          </a:xfrm>
          <a:prstGeom prst="bentArrow">
            <a:avLst>
              <a:gd name="adj1" fmla="val 2582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" name="圆角右箭头 4"/>
          <p:cNvSpPr/>
          <p:nvPr/>
        </p:nvSpPr>
        <p:spPr>
          <a:xfrm rot="16200000" flipH="1" flipV="1">
            <a:off x="3502665" y="-88598"/>
            <a:ext cx="1512123" cy="8552936"/>
          </a:xfrm>
          <a:prstGeom prst="bentArrow">
            <a:avLst>
              <a:gd name="adj1" fmla="val 25820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6" name="圆角右箭头 5"/>
          <p:cNvSpPr/>
          <p:nvPr/>
        </p:nvSpPr>
        <p:spPr>
          <a:xfrm rot="5400000" flipH="1">
            <a:off x="2894225" y="-585953"/>
            <a:ext cx="1512123" cy="7336061"/>
          </a:xfrm>
          <a:prstGeom prst="bentArrow">
            <a:avLst>
              <a:gd name="adj1" fmla="val 2582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7" name="圆角右箭头 6"/>
          <p:cNvSpPr/>
          <p:nvPr/>
        </p:nvSpPr>
        <p:spPr>
          <a:xfrm rot="16200000" flipH="1" flipV="1">
            <a:off x="2379819" y="1052787"/>
            <a:ext cx="1512123" cy="6270171"/>
          </a:xfrm>
          <a:prstGeom prst="bentArrow">
            <a:avLst>
              <a:gd name="adj1" fmla="val 25820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8" name="圆角右箭头 7"/>
          <p:cNvSpPr/>
          <p:nvPr/>
        </p:nvSpPr>
        <p:spPr>
          <a:xfrm rot="5400000" flipH="1">
            <a:off x="1933771" y="393041"/>
            <a:ext cx="1512123" cy="5378079"/>
          </a:xfrm>
          <a:prstGeom prst="bentArrow">
            <a:avLst>
              <a:gd name="adj1" fmla="val 2582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9" name="圆角右箭头 8"/>
          <p:cNvSpPr/>
          <p:nvPr/>
        </p:nvSpPr>
        <p:spPr>
          <a:xfrm rot="16200000" flipH="1" flipV="1">
            <a:off x="1192286" y="2240320"/>
            <a:ext cx="1512123" cy="3895107"/>
          </a:xfrm>
          <a:prstGeom prst="bentArrow">
            <a:avLst>
              <a:gd name="adj1" fmla="val 25820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0" name="圆角右箭头 9"/>
          <p:cNvSpPr/>
          <p:nvPr/>
        </p:nvSpPr>
        <p:spPr>
          <a:xfrm rot="5400000" flipH="1">
            <a:off x="915194" y="1411619"/>
            <a:ext cx="1512123" cy="3340927"/>
          </a:xfrm>
          <a:prstGeom prst="bentArrow">
            <a:avLst>
              <a:gd name="adj1" fmla="val 2582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98361" y="1600402"/>
            <a:ext cx="110799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09585"/>
            <a:r>
              <a:rPr kumimoji="1" lang="zh-TW" altLang="en-US" sz="3600" dirty="0" smtClean="0">
                <a:solidFill>
                  <a:schemeClr val="accent1">
                    <a:lumMod val="75000"/>
                  </a:schemeClr>
                </a:solidFill>
              </a:rPr>
              <a:t>字典</a:t>
            </a:r>
            <a:endParaRPr kumimoji="1"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412180" y="5020176"/>
            <a:ext cx="20313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09585"/>
            <a:r>
              <a:rPr kumimoji="1" lang="zh-TW" altLang="en-US" sz="3600" dirty="0" smtClean="0">
                <a:solidFill>
                  <a:schemeClr val="accent2"/>
                </a:solidFill>
              </a:rPr>
              <a:t>地理資料</a:t>
            </a:r>
            <a:endParaRPr kumimoji="1" lang="zh-CN" altLang="en-US" sz="3600" dirty="0">
              <a:solidFill>
                <a:schemeClr val="accent2"/>
              </a:solidFill>
            </a:endParaRPr>
          </a:p>
        </p:txBody>
      </p:sp>
      <p:sp>
        <p:nvSpPr>
          <p:cNvPr id="57" name="文本框 11"/>
          <p:cNvSpPr txBox="1"/>
          <p:nvPr/>
        </p:nvSpPr>
        <p:spPr>
          <a:xfrm>
            <a:off x="4270876" y="1600402"/>
            <a:ext cx="20313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09585"/>
            <a:r>
              <a:rPr kumimoji="1" lang="zh-TW" altLang="en-US" sz="3600" dirty="0" smtClean="0">
                <a:solidFill>
                  <a:schemeClr val="accent1">
                    <a:lumMod val="75000"/>
                  </a:schemeClr>
                </a:solidFill>
              </a:rPr>
              <a:t>百科全書</a:t>
            </a:r>
            <a:endParaRPr kumimoji="1"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文本框 11"/>
          <p:cNvSpPr txBox="1"/>
          <p:nvPr/>
        </p:nvSpPr>
        <p:spPr>
          <a:xfrm>
            <a:off x="6549102" y="1612983"/>
            <a:ext cx="110799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09585"/>
            <a:r>
              <a:rPr kumimoji="1" lang="zh-TW" altLang="en-US" sz="3600" dirty="0" smtClean="0">
                <a:solidFill>
                  <a:schemeClr val="accent1">
                    <a:lumMod val="75000"/>
                  </a:schemeClr>
                </a:solidFill>
              </a:rPr>
              <a:t>年鑑</a:t>
            </a:r>
            <a:endParaRPr kumimoji="1"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文本框 11"/>
          <p:cNvSpPr txBox="1"/>
          <p:nvPr/>
        </p:nvSpPr>
        <p:spPr>
          <a:xfrm>
            <a:off x="8064802" y="1612983"/>
            <a:ext cx="20313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09585"/>
            <a:r>
              <a:rPr kumimoji="1" lang="zh-TW" altLang="en-US" sz="3600" dirty="0" smtClean="0">
                <a:solidFill>
                  <a:schemeClr val="accent1">
                    <a:lumMod val="75000"/>
                  </a:schemeClr>
                </a:solidFill>
              </a:rPr>
              <a:t>傳記資料</a:t>
            </a:r>
            <a:endParaRPr kumimoji="1"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文本框 44"/>
          <p:cNvSpPr txBox="1"/>
          <p:nvPr/>
        </p:nvSpPr>
        <p:spPr>
          <a:xfrm>
            <a:off x="4783667" y="5041583"/>
            <a:ext cx="20313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09585"/>
            <a:r>
              <a:rPr kumimoji="1" lang="zh-TW" altLang="en-US" sz="3600" dirty="0" smtClean="0">
                <a:solidFill>
                  <a:schemeClr val="accent2"/>
                </a:solidFill>
              </a:rPr>
              <a:t>法規公報</a:t>
            </a:r>
            <a:endParaRPr kumimoji="1" lang="zh-CN" altLang="en-US" sz="3600" dirty="0">
              <a:solidFill>
                <a:schemeClr val="accent2"/>
              </a:solidFill>
            </a:endParaRPr>
          </a:p>
        </p:txBody>
      </p:sp>
      <p:sp>
        <p:nvSpPr>
          <p:cNvPr id="61" name="文本框 44"/>
          <p:cNvSpPr txBox="1"/>
          <p:nvPr/>
        </p:nvSpPr>
        <p:spPr>
          <a:xfrm>
            <a:off x="7603137" y="5020176"/>
            <a:ext cx="110799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09585"/>
            <a:r>
              <a:rPr kumimoji="1" lang="zh-TW" altLang="en-US" sz="3600" dirty="0" smtClean="0">
                <a:solidFill>
                  <a:schemeClr val="accent2"/>
                </a:solidFill>
              </a:rPr>
              <a:t>名錄</a:t>
            </a:r>
            <a:endParaRPr kumimoji="1" lang="zh-CN" altLang="en-US" sz="3600" dirty="0">
              <a:solidFill>
                <a:schemeClr val="accent2"/>
              </a:solidFill>
            </a:endParaRPr>
          </a:p>
        </p:txBody>
      </p:sp>
      <p:sp>
        <p:nvSpPr>
          <p:cNvPr id="62" name="文本框 44"/>
          <p:cNvSpPr txBox="1"/>
          <p:nvPr/>
        </p:nvSpPr>
        <p:spPr>
          <a:xfrm>
            <a:off x="9457052" y="5041583"/>
            <a:ext cx="20313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09585"/>
            <a:r>
              <a:rPr kumimoji="1" lang="zh-TW" altLang="en-US" sz="3600" dirty="0" smtClean="0">
                <a:solidFill>
                  <a:schemeClr val="accent2"/>
                </a:solidFill>
              </a:rPr>
              <a:t>統計資料</a:t>
            </a:r>
            <a:endParaRPr kumimoji="1" lang="zh-CN" alt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1400" y="495099"/>
            <a:ext cx="3742267" cy="487313"/>
          </a:xfrm>
        </p:spPr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字典</a:t>
            </a:r>
            <a:endParaRPr lang="en-US" altLang="zh-CN" dirty="0"/>
          </a:p>
        </p:txBody>
      </p:sp>
      <p:grpSp>
        <p:nvGrpSpPr>
          <p:cNvPr id="30" name="组合 27"/>
          <p:cNvGrpSpPr/>
          <p:nvPr/>
        </p:nvGrpSpPr>
        <p:grpSpPr>
          <a:xfrm>
            <a:off x="6209189" y="1439063"/>
            <a:ext cx="5715275" cy="798680"/>
            <a:chOff x="4810137" y="1377334"/>
            <a:chExt cx="6326345" cy="798680"/>
          </a:xfrm>
        </p:grpSpPr>
        <p:sp>
          <p:nvSpPr>
            <p:cNvPr id="31" name="文本框 2"/>
            <p:cNvSpPr txBox="1"/>
            <p:nvPr/>
          </p:nvSpPr>
          <p:spPr>
            <a:xfrm>
              <a:off x="4810137" y="1400412"/>
              <a:ext cx="182614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1"/>
                  </a:solidFill>
                </a:rPr>
                <a:t>使用時機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32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17"/>
            <p:cNvSpPr txBox="1"/>
            <p:nvPr/>
          </p:nvSpPr>
          <p:spPr>
            <a:xfrm>
              <a:off x="7516996" y="1377334"/>
              <a:ext cx="3619486" cy="798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文字的唸法、意義、用法、造詞、造句等或中外文翻譯。</a:t>
              </a:r>
            </a:p>
          </p:txBody>
        </p:sp>
      </p:grpSp>
      <p:grpSp>
        <p:nvGrpSpPr>
          <p:cNvPr id="40" name="组合 27"/>
          <p:cNvGrpSpPr/>
          <p:nvPr/>
        </p:nvGrpSpPr>
        <p:grpSpPr>
          <a:xfrm>
            <a:off x="123251" y="1462393"/>
            <a:ext cx="6085938" cy="1158779"/>
            <a:chOff x="4595711" y="1377334"/>
            <a:chExt cx="6540771" cy="1158779"/>
          </a:xfrm>
        </p:grpSpPr>
        <p:sp>
          <p:nvSpPr>
            <p:cNvPr id="41" name="文本框 2"/>
            <p:cNvSpPr txBox="1"/>
            <p:nvPr/>
          </p:nvSpPr>
          <p:spPr>
            <a:xfrm>
              <a:off x="4595711" y="1377334"/>
              <a:ext cx="223651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1"/>
                  </a:solidFill>
                </a:rPr>
                <a:t>特質與用途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42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17"/>
            <p:cNvSpPr txBox="1"/>
            <p:nvPr/>
          </p:nvSpPr>
          <p:spPr>
            <a:xfrm>
              <a:off x="7516996" y="1377334"/>
              <a:ext cx="3619486" cy="1158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解說字辭之形、音、義和字源及其用法的書，另亦有解釋各學科專有名詞之專科辭典。</a:t>
              </a:r>
            </a:p>
          </p:txBody>
        </p:sp>
      </p:grpSp>
      <p:grpSp>
        <p:nvGrpSpPr>
          <p:cNvPr id="46" name="组合 27"/>
          <p:cNvGrpSpPr/>
          <p:nvPr/>
        </p:nvGrpSpPr>
        <p:grpSpPr>
          <a:xfrm>
            <a:off x="123252" y="3669590"/>
            <a:ext cx="6085938" cy="1158779"/>
            <a:chOff x="4195513" y="1377334"/>
            <a:chExt cx="6202984" cy="1158779"/>
          </a:xfrm>
        </p:grpSpPr>
        <p:sp>
          <p:nvSpPr>
            <p:cNvPr id="47" name="文本框 2"/>
            <p:cNvSpPr txBox="1"/>
            <p:nvPr/>
          </p:nvSpPr>
          <p:spPr>
            <a:xfrm>
              <a:off x="4195513" y="1399162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 smtClean="0">
                  <a:solidFill>
                    <a:schemeClr val="accent1"/>
                  </a:solidFill>
                </a:rPr>
                <a:t>常用工具書名稱</a:t>
              </a:r>
              <a:endParaRPr lang="zh-CN" altLang="en-US" sz="2800" dirty="0">
                <a:solidFill>
                  <a:schemeClr val="accent1"/>
                </a:solidFill>
              </a:endParaRPr>
            </a:p>
          </p:txBody>
        </p:sp>
        <p:cxnSp>
          <p:nvCxnSpPr>
            <p:cNvPr id="48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17"/>
            <p:cNvSpPr txBox="1"/>
            <p:nvPr/>
          </p:nvSpPr>
          <p:spPr>
            <a:xfrm>
              <a:off x="7516996" y="1377334"/>
              <a:ext cx="2881501" cy="1158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辭海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、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辭源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、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康熙字典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、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遠東英漢大辭典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pic>
        <p:nvPicPr>
          <p:cNvPr id="4" name="圖片 3" descr="3361976870_f7625a8496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89" y="3014045"/>
            <a:ext cx="5291922" cy="3527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9141496" y="6556691"/>
            <a:ext cx="24108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kumimoji="1" lang="en-US" altLang="zh-TW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Photo credit : flickr</a:t>
            </a:r>
            <a:r>
              <a:rPr kumimoji="1" lang="en-US" altLang="zh-TW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@torisan3500</a:t>
            </a:r>
            <a:endParaRPr kumimoji="1" lang="zh-TW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60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1400" y="495099"/>
            <a:ext cx="3742267" cy="487313"/>
          </a:xfrm>
        </p:spPr>
        <p:txBody>
          <a:bodyPr/>
          <a:lstStyle/>
          <a:p>
            <a:r>
              <a:rPr lang="en-US" altLang="zh-TW" dirty="0"/>
              <a:t>2</a:t>
            </a:r>
            <a:r>
              <a:rPr lang="en-US" altLang="zh-TW" dirty="0" smtClean="0"/>
              <a:t>. </a:t>
            </a:r>
            <a:r>
              <a:rPr lang="zh-TW" altLang="en-US" dirty="0" smtClean="0"/>
              <a:t>百科全書</a:t>
            </a:r>
            <a:endParaRPr lang="en-US" altLang="zh-CN" dirty="0"/>
          </a:p>
        </p:txBody>
      </p:sp>
      <p:grpSp>
        <p:nvGrpSpPr>
          <p:cNvPr id="30" name="组合 27"/>
          <p:cNvGrpSpPr/>
          <p:nvPr/>
        </p:nvGrpSpPr>
        <p:grpSpPr>
          <a:xfrm>
            <a:off x="6209189" y="1439063"/>
            <a:ext cx="5715275" cy="798680"/>
            <a:chOff x="4810137" y="1377334"/>
            <a:chExt cx="6326345" cy="798680"/>
          </a:xfrm>
        </p:grpSpPr>
        <p:sp>
          <p:nvSpPr>
            <p:cNvPr id="31" name="文本框 2"/>
            <p:cNvSpPr txBox="1"/>
            <p:nvPr/>
          </p:nvSpPr>
          <p:spPr>
            <a:xfrm>
              <a:off x="4810137" y="1400412"/>
              <a:ext cx="182614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1"/>
                  </a:solidFill>
                </a:rPr>
                <a:t>使用時機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32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17"/>
            <p:cNvSpPr txBox="1"/>
            <p:nvPr/>
          </p:nvSpPr>
          <p:spPr>
            <a:xfrm>
              <a:off x="7516996" y="1377334"/>
              <a:ext cx="3619486" cy="798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TW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想了解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某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一事物、某一知識的概念。</a:t>
              </a:r>
            </a:p>
          </p:txBody>
        </p:sp>
      </p:grpSp>
      <p:grpSp>
        <p:nvGrpSpPr>
          <p:cNvPr id="40" name="组合 27"/>
          <p:cNvGrpSpPr/>
          <p:nvPr/>
        </p:nvGrpSpPr>
        <p:grpSpPr>
          <a:xfrm>
            <a:off x="123251" y="1462393"/>
            <a:ext cx="6085938" cy="1878976"/>
            <a:chOff x="4595711" y="1377334"/>
            <a:chExt cx="6540771" cy="1878976"/>
          </a:xfrm>
        </p:grpSpPr>
        <p:sp>
          <p:nvSpPr>
            <p:cNvPr id="41" name="文本框 2"/>
            <p:cNvSpPr txBox="1"/>
            <p:nvPr/>
          </p:nvSpPr>
          <p:spPr>
            <a:xfrm>
              <a:off x="4595711" y="1377334"/>
              <a:ext cx="223651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1"/>
                  </a:solidFill>
                </a:rPr>
                <a:t>特質與用途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42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17"/>
            <p:cNvSpPr txBox="1"/>
            <p:nvPr/>
          </p:nvSpPr>
          <p:spPr>
            <a:xfrm>
              <a:off x="7516996" y="1377334"/>
              <a:ext cx="3619486" cy="1878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將人類各種主要知識分門別類地釐定為許多概論性的條目。通常依題名的字母或筆畫、注音符號等順序排列。書後常會附索引。</a:t>
              </a:r>
            </a:p>
          </p:txBody>
        </p:sp>
      </p:grpSp>
      <p:grpSp>
        <p:nvGrpSpPr>
          <p:cNvPr id="46" name="组合 27"/>
          <p:cNvGrpSpPr/>
          <p:nvPr/>
        </p:nvGrpSpPr>
        <p:grpSpPr>
          <a:xfrm>
            <a:off x="123252" y="3669590"/>
            <a:ext cx="6085938" cy="1518877"/>
            <a:chOff x="4195513" y="1377334"/>
            <a:chExt cx="6202984" cy="1518877"/>
          </a:xfrm>
        </p:grpSpPr>
        <p:sp>
          <p:nvSpPr>
            <p:cNvPr id="47" name="文本框 2"/>
            <p:cNvSpPr txBox="1"/>
            <p:nvPr/>
          </p:nvSpPr>
          <p:spPr>
            <a:xfrm>
              <a:off x="4195513" y="1399162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 smtClean="0">
                  <a:solidFill>
                    <a:schemeClr val="accent1"/>
                  </a:solidFill>
                </a:rPr>
                <a:t>常用工具書名稱</a:t>
              </a:r>
              <a:endParaRPr lang="zh-CN" altLang="en-US" sz="2800" dirty="0">
                <a:solidFill>
                  <a:schemeClr val="accent1"/>
                </a:solidFill>
              </a:endParaRPr>
            </a:p>
          </p:txBody>
        </p:sp>
        <p:cxnSp>
          <p:nvCxnSpPr>
            <p:cNvPr id="48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17"/>
            <p:cNvSpPr txBox="1"/>
            <p:nvPr/>
          </p:nvSpPr>
          <p:spPr>
            <a:xfrm>
              <a:off x="7516996" y="1377334"/>
              <a:ext cx="2881501" cy="1518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中國大百科全書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、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大美百科全書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、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現代生活百科全書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、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光復科技大百科全書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419" y="2415779"/>
            <a:ext cx="3847409" cy="4843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10442302" y="6534835"/>
            <a:ext cx="17496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kumimoji="1" lang="en-US" altLang="zh-TW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Photo credit : </a:t>
            </a:r>
            <a:r>
              <a:rPr kumimoji="1" lang="zh-TW" altLang="en-US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三讀書館</a:t>
            </a:r>
            <a:endParaRPr kumimoji="1" lang="zh-TW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52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1400" y="495099"/>
            <a:ext cx="3742267" cy="487313"/>
          </a:xfrm>
        </p:spPr>
        <p:txBody>
          <a:bodyPr/>
          <a:lstStyle/>
          <a:p>
            <a:r>
              <a:rPr lang="en-US" altLang="zh-TW" dirty="0" smtClean="0"/>
              <a:t>3. </a:t>
            </a:r>
            <a:r>
              <a:rPr lang="zh-TW" altLang="en-US" dirty="0" smtClean="0"/>
              <a:t>年鑑年表</a:t>
            </a:r>
            <a:endParaRPr lang="en-US" altLang="zh-CN" dirty="0"/>
          </a:p>
        </p:txBody>
      </p:sp>
      <p:grpSp>
        <p:nvGrpSpPr>
          <p:cNvPr id="30" name="组合 27"/>
          <p:cNvGrpSpPr/>
          <p:nvPr/>
        </p:nvGrpSpPr>
        <p:grpSpPr>
          <a:xfrm>
            <a:off x="6209189" y="1439063"/>
            <a:ext cx="5715275" cy="1518877"/>
            <a:chOff x="4810137" y="1377334"/>
            <a:chExt cx="6326345" cy="1518877"/>
          </a:xfrm>
        </p:grpSpPr>
        <p:sp>
          <p:nvSpPr>
            <p:cNvPr id="31" name="文本框 2"/>
            <p:cNvSpPr txBox="1"/>
            <p:nvPr/>
          </p:nvSpPr>
          <p:spPr>
            <a:xfrm>
              <a:off x="4810137" y="1400412"/>
              <a:ext cx="182614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1"/>
                  </a:solidFill>
                </a:rPr>
                <a:t>使用時機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32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17"/>
            <p:cNvSpPr txBox="1"/>
            <p:nvPr/>
          </p:nvSpPr>
          <p:spPr>
            <a:xfrm>
              <a:off x="7516996" y="1377334"/>
              <a:ext cx="3619486" cy="1518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重要史事發生時間或國曆、農曆、西曆對照表；各種大事的最新情況、發展趨勢，或某一年代發生什麼事件。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0" name="组合 27"/>
          <p:cNvGrpSpPr/>
          <p:nvPr/>
        </p:nvGrpSpPr>
        <p:grpSpPr>
          <a:xfrm>
            <a:off x="123251" y="1462393"/>
            <a:ext cx="6085938" cy="1158779"/>
            <a:chOff x="4595711" y="1377334"/>
            <a:chExt cx="6540771" cy="1158779"/>
          </a:xfrm>
        </p:grpSpPr>
        <p:sp>
          <p:nvSpPr>
            <p:cNvPr id="41" name="文本框 2"/>
            <p:cNvSpPr txBox="1"/>
            <p:nvPr/>
          </p:nvSpPr>
          <p:spPr>
            <a:xfrm>
              <a:off x="4595711" y="1377334"/>
              <a:ext cx="223651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1"/>
                  </a:solidFill>
                </a:rPr>
                <a:t>特質與用途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42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17"/>
            <p:cNvSpPr txBox="1"/>
            <p:nvPr/>
          </p:nvSpPr>
          <p:spPr>
            <a:xfrm>
              <a:off x="7516996" y="1377334"/>
              <a:ext cx="3619486" cy="1158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記載一年間各種大事的書稱為年鑑；以年代先後表列方式記載事件發生的資料稱為年表。</a:t>
              </a:r>
            </a:p>
          </p:txBody>
        </p:sp>
      </p:grpSp>
      <p:grpSp>
        <p:nvGrpSpPr>
          <p:cNvPr id="46" name="组合 27"/>
          <p:cNvGrpSpPr/>
          <p:nvPr/>
        </p:nvGrpSpPr>
        <p:grpSpPr>
          <a:xfrm>
            <a:off x="123252" y="3669590"/>
            <a:ext cx="6085938" cy="1518877"/>
            <a:chOff x="4195513" y="1377334"/>
            <a:chExt cx="6202984" cy="1518877"/>
          </a:xfrm>
        </p:grpSpPr>
        <p:sp>
          <p:nvSpPr>
            <p:cNvPr id="47" name="文本框 2"/>
            <p:cNvSpPr txBox="1"/>
            <p:nvPr/>
          </p:nvSpPr>
          <p:spPr>
            <a:xfrm>
              <a:off x="4195513" y="1399162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 smtClean="0">
                  <a:solidFill>
                    <a:schemeClr val="accent1"/>
                  </a:solidFill>
                </a:rPr>
                <a:t>常用工具書名稱</a:t>
              </a:r>
              <a:endParaRPr lang="zh-CN" altLang="en-US" sz="2800" dirty="0">
                <a:solidFill>
                  <a:schemeClr val="accent1"/>
                </a:solidFill>
              </a:endParaRPr>
            </a:p>
          </p:txBody>
        </p:sp>
        <p:cxnSp>
          <p:nvCxnSpPr>
            <p:cNvPr id="48" name="直接连接符 6"/>
            <p:cNvCxnSpPr/>
            <p:nvPr/>
          </p:nvCxnSpPr>
          <p:spPr>
            <a:xfrm>
              <a:off x="6908800" y="1460500"/>
              <a:ext cx="0" cy="485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9"/>
            <p:cNvCxnSpPr/>
            <p:nvPr/>
          </p:nvCxnSpPr>
          <p:spPr>
            <a:xfrm flipH="1">
              <a:off x="6908800" y="1692800"/>
              <a:ext cx="482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17"/>
            <p:cNvSpPr txBox="1"/>
            <p:nvPr/>
          </p:nvSpPr>
          <p:spPr>
            <a:xfrm>
              <a:off x="7516996" y="1377334"/>
              <a:ext cx="2881501" cy="1518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中華民國年鑑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、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世界年鑑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、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中國歷史紀年表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、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《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中華民國出版年鑑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》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41" y="3107151"/>
            <a:ext cx="3114165" cy="3758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10192384" y="6534835"/>
            <a:ext cx="19159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kumimoji="1" lang="en-US" altLang="zh-TW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Photo credit : </a:t>
            </a:r>
            <a:r>
              <a:rPr kumimoji="1" lang="zh-TW" altLang="en-US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中央通訊社</a:t>
            </a:r>
            <a:endParaRPr kumimoji="1" lang="zh-TW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789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模板页面">
  <a:themeElements>
    <a:clrScheme name="Office 主题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CE596"/>
      </a:accent1>
      <a:accent2>
        <a:srgbClr val="253745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0">
      <a:majorFont>
        <a:latin typeface="Impact"/>
        <a:ea typeface="微软雅黑"/>
        <a:cs typeface=""/>
      </a:majorFont>
      <a:minorFont>
        <a:latin typeface="Impac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3206</TotalTime>
  <Words>547</Words>
  <Application>Microsoft Macintosh PowerPoint</Application>
  <PresentationFormat>自訂</PresentationFormat>
  <Paragraphs>111</Paragraphs>
  <Slides>18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20" baseType="lpstr">
      <vt:lpstr>模板页面</vt:lpstr>
      <vt:lpstr>OfficePLUS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OfficePLUS</dc:creator>
  <cp:keywords/>
  <dc:description/>
  <cp:lastModifiedBy>Edison Liu</cp:lastModifiedBy>
  <cp:revision>155</cp:revision>
  <dcterms:created xsi:type="dcterms:W3CDTF">2015-08-18T02:51:41Z</dcterms:created>
  <dcterms:modified xsi:type="dcterms:W3CDTF">2017-04-06T01:20:53Z</dcterms:modified>
  <cp:category/>
</cp:coreProperties>
</file>